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9.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45.xml" ContentType="application/vnd.openxmlformats-officedocument.presentationml.slideLayout+xml"/>
  <Override PartName="/ppt/notesSlides/notesSlide1.xml" ContentType="application/vnd.openxmlformats-officedocument.presentationml.notesSlide+xml"/>
  <Override PartName="/ppt/authors.xml" ContentType="application/vnd.ms-powerpoint.authors+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1.xml" ContentType="application/vnd.openxmlformats-officedocument.customXml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3B"/>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FD44C7-5BF4-49FE-81A4-840BA2DD29CB}" v="183" dt="2026-09-02T16:27:12.560"/>
    <p1510:client id="{A2832C83-78BA-4CD3-82F7-D26B545F9C9B}" v="1214" dt="2026-09-02T16:31:32.7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openxmlformats.org/officeDocument/2006/relationships/customXml" Target="../customXml/item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62C2CC-CE38-4701-9465-843B7BAE1492}" type="datetimeFigureOut">
              <a:rPr lang="en-GB" smtClean="0"/>
              <a:t>03/09/2026</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DFED04-63F8-41E9-9CC1-5861CF7B4221}" type="slidenum">
              <a:rPr lang="en-GB" smtClean="0"/>
              <a:t>‹#›</a:t>
            </a:fld>
            <a:endParaRPr lang="en-GB" dirty="0"/>
          </a:p>
        </p:txBody>
      </p:sp>
    </p:spTree>
    <p:extLst>
      <p:ext uri="{BB962C8B-B14F-4D97-AF65-F5344CB8AC3E}">
        <p14:creationId xmlns:p14="http://schemas.microsoft.com/office/powerpoint/2010/main" val="21774841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8DFED04-63F8-41E9-9CC1-5861CF7B4221}" type="slidenum">
              <a:rPr lang="en-GB" smtClean="0"/>
              <a:t>6</a:t>
            </a:fld>
            <a:endParaRPr lang="en-GB" dirty="0"/>
          </a:p>
        </p:txBody>
      </p:sp>
    </p:spTree>
    <p:extLst>
      <p:ext uri="{BB962C8B-B14F-4D97-AF65-F5344CB8AC3E}">
        <p14:creationId xmlns:p14="http://schemas.microsoft.com/office/powerpoint/2010/main" val="305641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duction">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6BA6B1-57E2-F22A-1B47-CFFAEC4FA130}"/>
              </a:ext>
            </a:extLst>
          </p:cNvPr>
          <p:cNvSpPr>
            <a:spLocks noGrp="1"/>
          </p:cNvSpPr>
          <p:nvPr>
            <p:ph type="body" sz="quarter" idx="10"/>
          </p:nvPr>
        </p:nvSpPr>
        <p:spPr>
          <a:xfrm>
            <a:off x="323850" y="1472042"/>
            <a:ext cx="11544150" cy="5053302"/>
          </a:xfrm>
        </p:spPr>
        <p:txBody>
          <a:bodyPr numCol="3" spcCol="324000"/>
          <a:lstStyle>
            <a:lvl1pPr marL="0" indent="0">
              <a:buNone/>
              <a:defRPr/>
            </a:lvl1pPr>
          </a:lstStyle>
          <a:p>
            <a:pPr lvl="0"/>
            <a:r>
              <a:rPr lang="en-US"/>
              <a:t>Click to edit Master text styles</a:t>
            </a:r>
          </a:p>
        </p:txBody>
      </p:sp>
      <p:sp>
        <p:nvSpPr>
          <p:cNvPr id="8" name="Text Placeholder 2">
            <a:extLst>
              <a:ext uri="{FF2B5EF4-FFF2-40B4-BE49-F238E27FC236}">
                <a16:creationId xmlns:a16="http://schemas.microsoft.com/office/drawing/2014/main" id="{05493EAB-53EB-053C-DBC6-92808F7036FD}"/>
              </a:ext>
            </a:extLst>
          </p:cNvPr>
          <p:cNvSpPr>
            <a:spLocks noGrp="1"/>
          </p:cNvSpPr>
          <p:nvPr>
            <p:ph type="body" sz="quarter" idx="11" hasCustomPrompt="1"/>
          </p:nvPr>
        </p:nvSpPr>
        <p:spPr>
          <a:xfrm>
            <a:off x="323850" y="764704"/>
            <a:ext cx="11544150" cy="432048"/>
          </a:xfrm>
        </p:spPr>
        <p:txBody>
          <a:bodyPr numCol="1" spcCol="0"/>
          <a:lstStyle>
            <a:lvl1pPr marL="0" indent="0">
              <a:buNone/>
              <a:defRPr sz="2800" b="1">
                <a:solidFill>
                  <a:srgbClr val="00A33B"/>
                </a:solidFill>
                <a:latin typeface="+mj-lt"/>
              </a:defRPr>
            </a:lvl1pPr>
          </a:lstStyle>
          <a:p>
            <a:pPr lvl="0"/>
            <a:r>
              <a:rPr lang="en-US" dirty="0"/>
              <a:t>Title</a:t>
            </a:r>
          </a:p>
        </p:txBody>
      </p:sp>
    </p:spTree>
    <p:extLst>
      <p:ext uri="{BB962C8B-B14F-4D97-AF65-F5344CB8AC3E}">
        <p14:creationId xmlns:p14="http://schemas.microsoft.com/office/powerpoint/2010/main" val="802868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layout 0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80243" y="1713600"/>
            <a:ext cx="7587832" cy="419256"/>
          </a:xfrm>
        </p:spPr>
        <p:txBody>
          <a:bodyPr anchor="ctr">
            <a:noAutofit/>
          </a:bodyPr>
          <a:lstStyle>
            <a:lvl1pPr marL="0" indent="0">
              <a:lnSpc>
                <a:spcPct val="85000"/>
              </a:lnSpc>
              <a:defRPr sz="2800" b="1">
                <a:solidFill>
                  <a:srgbClr val="00A33B"/>
                </a:solidFill>
              </a:defRPr>
            </a:lvl1pPr>
          </a:lstStyle>
          <a:p>
            <a:r>
              <a:rPr lang="en-US" dirty="0"/>
              <a:t>Title</a:t>
            </a:r>
            <a:endParaRPr lang="en-GB" dirty="0"/>
          </a:p>
        </p:txBody>
      </p:sp>
      <p:sp>
        <p:nvSpPr>
          <p:cNvPr id="3" name="Subtitle 2"/>
          <p:cNvSpPr>
            <a:spLocks noGrp="1"/>
          </p:cNvSpPr>
          <p:nvPr>
            <p:ph type="subTitle" idx="1" hasCustomPrompt="1"/>
          </p:nvPr>
        </p:nvSpPr>
        <p:spPr>
          <a:xfrm>
            <a:off x="4280243" y="2420888"/>
            <a:ext cx="7587832" cy="288032"/>
          </a:xfrm>
        </p:spPr>
        <p:txBody>
          <a:bodyPr numCol="2" spcCol="324000">
            <a:no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(2 column)</a:t>
            </a:r>
          </a:p>
        </p:txBody>
      </p:sp>
      <p:sp>
        <p:nvSpPr>
          <p:cNvPr id="14" name="Text Placeholder 13">
            <a:extLst>
              <a:ext uri="{FF2B5EF4-FFF2-40B4-BE49-F238E27FC236}">
                <a16:creationId xmlns:a16="http://schemas.microsoft.com/office/drawing/2014/main" id="{96E4D7C3-E361-9B6B-76A1-6B4574646651}"/>
              </a:ext>
            </a:extLst>
          </p:cNvPr>
          <p:cNvSpPr>
            <a:spLocks noGrp="1"/>
          </p:cNvSpPr>
          <p:nvPr>
            <p:ph type="body" sz="quarter" idx="10" hasCustomPrompt="1"/>
          </p:nvPr>
        </p:nvSpPr>
        <p:spPr>
          <a:xfrm>
            <a:off x="4280092" y="3068637"/>
            <a:ext cx="7587831" cy="3209763"/>
          </a:xfrm>
        </p:spPr>
        <p:txBody>
          <a:bodyPr numCol="2" spcCol="324000"/>
          <a:lstStyle>
            <a:lvl1pPr marL="0" indent="0">
              <a:buNone/>
              <a:defRPr>
                <a:solidFill>
                  <a:schemeClr val="tx1"/>
                </a:solidFill>
              </a:defRPr>
            </a:lvl1pPr>
            <a:lvl5pPr>
              <a:defRPr/>
            </a:lvl5pPr>
          </a:lstStyle>
          <a:p>
            <a:pPr lvl="0"/>
            <a:r>
              <a:rPr lang="en-US" dirty="0"/>
              <a:t>Body text (2 column layout, 2/3 slide width)</a:t>
            </a:r>
            <a:endParaRPr lang="en-GB" dirty="0"/>
          </a:p>
        </p:txBody>
      </p:sp>
    </p:spTree>
    <p:extLst>
      <p:ext uri="{BB962C8B-B14F-4D97-AF65-F5344CB8AC3E}">
        <p14:creationId xmlns:p14="http://schemas.microsoft.com/office/powerpoint/2010/main" val="24303385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layout 0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4000" y="1713600"/>
            <a:ext cx="11544000" cy="419256"/>
          </a:xfrm>
        </p:spPr>
        <p:txBody>
          <a:bodyPr anchor="ctr">
            <a:noAutofit/>
          </a:bodyPr>
          <a:lstStyle>
            <a:lvl1pPr marL="0" indent="0">
              <a:lnSpc>
                <a:spcPct val="85000"/>
              </a:lnSpc>
              <a:defRPr sz="2800" b="1">
                <a:solidFill>
                  <a:srgbClr val="00A33B"/>
                </a:solidFill>
              </a:defRPr>
            </a:lvl1pPr>
          </a:lstStyle>
          <a:p>
            <a:r>
              <a:rPr lang="en-US" dirty="0"/>
              <a:t>Title</a:t>
            </a:r>
            <a:endParaRPr lang="en-GB" dirty="0"/>
          </a:p>
        </p:txBody>
      </p:sp>
      <p:sp>
        <p:nvSpPr>
          <p:cNvPr id="3" name="Subtitle 2"/>
          <p:cNvSpPr>
            <a:spLocks noGrp="1"/>
          </p:cNvSpPr>
          <p:nvPr>
            <p:ph type="subTitle" idx="1" hasCustomPrompt="1"/>
          </p:nvPr>
        </p:nvSpPr>
        <p:spPr>
          <a:xfrm>
            <a:off x="324000" y="2420888"/>
            <a:ext cx="11544000" cy="288032"/>
          </a:xfrm>
        </p:spPr>
        <p:txBody>
          <a:bodyPr numCol="1">
            <a:no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14" name="Text Placeholder 13">
            <a:extLst>
              <a:ext uri="{FF2B5EF4-FFF2-40B4-BE49-F238E27FC236}">
                <a16:creationId xmlns:a16="http://schemas.microsoft.com/office/drawing/2014/main" id="{96E4D7C3-E361-9B6B-76A1-6B4574646651}"/>
              </a:ext>
            </a:extLst>
          </p:cNvPr>
          <p:cNvSpPr>
            <a:spLocks noGrp="1"/>
          </p:cNvSpPr>
          <p:nvPr>
            <p:ph type="body" sz="quarter" idx="10" hasCustomPrompt="1"/>
          </p:nvPr>
        </p:nvSpPr>
        <p:spPr>
          <a:xfrm>
            <a:off x="323850" y="3068637"/>
            <a:ext cx="11544150" cy="3209763"/>
          </a:xfrm>
        </p:spPr>
        <p:txBody>
          <a:bodyPr lIns="0" numCol="1"/>
          <a:lstStyle>
            <a:lvl1pPr marL="0" indent="0">
              <a:buFont typeface="Arial" panose="020B0604020202020204" pitchFamily="34" charset="0"/>
              <a:buNone/>
              <a:defRPr>
                <a:solidFill>
                  <a:schemeClr val="tx1"/>
                </a:solidFill>
              </a:defRPr>
            </a:lvl1pPr>
            <a:lvl5pPr>
              <a:defRPr/>
            </a:lvl5pPr>
          </a:lstStyle>
          <a:p>
            <a:pPr lvl="0"/>
            <a:r>
              <a:rPr lang="en-US" dirty="0"/>
              <a:t>Body text (1 column layout, full slide width)</a:t>
            </a:r>
          </a:p>
        </p:txBody>
      </p:sp>
    </p:spTree>
    <p:extLst>
      <p:ext uri="{BB962C8B-B14F-4D97-AF65-F5344CB8AC3E}">
        <p14:creationId xmlns:p14="http://schemas.microsoft.com/office/powerpoint/2010/main" val="37031103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layout 0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4000" y="1713600"/>
            <a:ext cx="11544000" cy="419256"/>
          </a:xfrm>
        </p:spPr>
        <p:txBody>
          <a:bodyPr anchor="ctr">
            <a:noAutofit/>
          </a:bodyPr>
          <a:lstStyle>
            <a:lvl1pPr marL="0" indent="0">
              <a:lnSpc>
                <a:spcPct val="85000"/>
              </a:lnSpc>
              <a:defRPr sz="2800" b="1">
                <a:solidFill>
                  <a:srgbClr val="00A33B"/>
                </a:solidFill>
              </a:defRPr>
            </a:lvl1pPr>
          </a:lstStyle>
          <a:p>
            <a:r>
              <a:rPr lang="en-US" dirty="0"/>
              <a:t>Title</a:t>
            </a:r>
            <a:endParaRPr lang="en-GB" dirty="0"/>
          </a:p>
        </p:txBody>
      </p:sp>
      <p:sp>
        <p:nvSpPr>
          <p:cNvPr id="3" name="Subtitle 2"/>
          <p:cNvSpPr>
            <a:spLocks noGrp="1"/>
          </p:cNvSpPr>
          <p:nvPr>
            <p:ph type="subTitle" idx="1" hasCustomPrompt="1"/>
          </p:nvPr>
        </p:nvSpPr>
        <p:spPr>
          <a:xfrm>
            <a:off x="324000" y="2420888"/>
            <a:ext cx="11544000" cy="288032"/>
          </a:xfrm>
        </p:spPr>
        <p:txBody>
          <a:bodyPr numCol="1">
            <a:no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(1 column)</a:t>
            </a:r>
          </a:p>
        </p:txBody>
      </p:sp>
      <p:sp>
        <p:nvSpPr>
          <p:cNvPr id="14" name="Text Placeholder 13">
            <a:extLst>
              <a:ext uri="{FF2B5EF4-FFF2-40B4-BE49-F238E27FC236}">
                <a16:creationId xmlns:a16="http://schemas.microsoft.com/office/drawing/2014/main" id="{96E4D7C3-E361-9B6B-76A1-6B4574646651}"/>
              </a:ext>
            </a:extLst>
          </p:cNvPr>
          <p:cNvSpPr>
            <a:spLocks noGrp="1"/>
          </p:cNvSpPr>
          <p:nvPr>
            <p:ph type="body" sz="quarter" idx="10" hasCustomPrompt="1"/>
          </p:nvPr>
        </p:nvSpPr>
        <p:spPr>
          <a:xfrm>
            <a:off x="323850" y="3068637"/>
            <a:ext cx="11544150" cy="3209763"/>
          </a:xfrm>
        </p:spPr>
        <p:txBody>
          <a:bodyPr numCol="3" spcCol="324000"/>
          <a:lstStyle>
            <a:lvl1pPr marL="0" indent="0">
              <a:buNone/>
              <a:defRPr>
                <a:solidFill>
                  <a:schemeClr val="tx1"/>
                </a:solidFill>
              </a:defRPr>
            </a:lvl1pPr>
            <a:lvl5pPr>
              <a:defRPr/>
            </a:lvl5pPr>
          </a:lstStyle>
          <a:p>
            <a:pPr lvl="0"/>
            <a:r>
              <a:rPr lang="en-US" dirty="0"/>
              <a:t>Body text (3 column layout, full slide width)</a:t>
            </a:r>
          </a:p>
        </p:txBody>
      </p:sp>
    </p:spTree>
    <p:extLst>
      <p:ext uri="{BB962C8B-B14F-4D97-AF65-F5344CB8AC3E}">
        <p14:creationId xmlns:p14="http://schemas.microsoft.com/office/powerpoint/2010/main" val="39844356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layout 0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4000" y="1713600"/>
            <a:ext cx="11544000" cy="419256"/>
          </a:xfrm>
        </p:spPr>
        <p:txBody>
          <a:bodyPr anchor="ctr">
            <a:noAutofit/>
          </a:bodyPr>
          <a:lstStyle>
            <a:lvl1pPr marL="0" indent="0">
              <a:lnSpc>
                <a:spcPct val="85000"/>
              </a:lnSpc>
              <a:defRPr sz="2800" b="1">
                <a:solidFill>
                  <a:srgbClr val="00A33B"/>
                </a:solidFill>
              </a:defRPr>
            </a:lvl1pPr>
          </a:lstStyle>
          <a:p>
            <a:r>
              <a:rPr lang="en-US" dirty="0"/>
              <a:t>Title</a:t>
            </a:r>
            <a:endParaRPr lang="en-GB" dirty="0"/>
          </a:p>
        </p:txBody>
      </p:sp>
      <p:sp>
        <p:nvSpPr>
          <p:cNvPr id="3" name="Subtitle 2"/>
          <p:cNvSpPr>
            <a:spLocks noGrp="1"/>
          </p:cNvSpPr>
          <p:nvPr>
            <p:ph type="subTitle" idx="1" hasCustomPrompt="1"/>
          </p:nvPr>
        </p:nvSpPr>
        <p:spPr>
          <a:xfrm>
            <a:off x="324000" y="2420888"/>
            <a:ext cx="11544000" cy="288032"/>
          </a:xfrm>
        </p:spPr>
        <p:txBody>
          <a:bodyPr numCol="3" spcCol="324000">
            <a:no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(3 column)</a:t>
            </a:r>
          </a:p>
        </p:txBody>
      </p:sp>
      <p:sp>
        <p:nvSpPr>
          <p:cNvPr id="14" name="Text Placeholder 13">
            <a:extLst>
              <a:ext uri="{FF2B5EF4-FFF2-40B4-BE49-F238E27FC236}">
                <a16:creationId xmlns:a16="http://schemas.microsoft.com/office/drawing/2014/main" id="{96E4D7C3-E361-9B6B-76A1-6B4574646651}"/>
              </a:ext>
            </a:extLst>
          </p:cNvPr>
          <p:cNvSpPr>
            <a:spLocks noGrp="1"/>
          </p:cNvSpPr>
          <p:nvPr>
            <p:ph type="body" sz="quarter" idx="10" hasCustomPrompt="1"/>
          </p:nvPr>
        </p:nvSpPr>
        <p:spPr>
          <a:xfrm>
            <a:off x="323850" y="3068637"/>
            <a:ext cx="11544150" cy="3209763"/>
          </a:xfrm>
        </p:spPr>
        <p:txBody>
          <a:bodyPr numCol="3" spcCol="324000"/>
          <a:lstStyle>
            <a:lvl1pPr marL="0" indent="0">
              <a:buNone/>
              <a:defRPr>
                <a:solidFill>
                  <a:schemeClr val="tx1"/>
                </a:solidFill>
              </a:defRPr>
            </a:lvl1pPr>
            <a:lvl5pPr>
              <a:defRPr/>
            </a:lvl5pPr>
          </a:lstStyle>
          <a:p>
            <a:pPr lvl="0"/>
            <a:r>
              <a:rPr lang="en-US" dirty="0"/>
              <a:t>Body text (3 column layout, full slide width)</a:t>
            </a:r>
          </a:p>
        </p:txBody>
      </p:sp>
    </p:spTree>
    <p:extLst>
      <p:ext uri="{BB962C8B-B14F-4D97-AF65-F5344CB8AC3E}">
        <p14:creationId xmlns:p14="http://schemas.microsoft.com/office/powerpoint/2010/main" val="17896010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and text layou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23999"/>
            <a:ext cx="11544300" cy="5954399"/>
          </a:xfrm>
          <a:solidFill>
            <a:schemeClr val="bg1">
              <a:lumMod val="95000"/>
            </a:schemeClr>
          </a:solidFill>
        </p:spPr>
        <p:txBody>
          <a:bodyPr/>
          <a:lstStyle/>
          <a:p>
            <a:r>
              <a:rPr lang="en-US" dirty="0"/>
              <a:t>Click icon to add picture</a:t>
            </a:r>
            <a:endParaRPr lang="en-GB" dirty="0"/>
          </a:p>
        </p:txBody>
      </p:sp>
      <p:sp>
        <p:nvSpPr>
          <p:cNvPr id="16" name="Text Placeholder 15">
            <a:extLst>
              <a:ext uri="{FF2B5EF4-FFF2-40B4-BE49-F238E27FC236}">
                <a16:creationId xmlns:a16="http://schemas.microsoft.com/office/drawing/2014/main" id="{CC8365EF-4607-5D63-1830-6777651D64F2}"/>
              </a:ext>
            </a:extLst>
          </p:cNvPr>
          <p:cNvSpPr>
            <a:spLocks noGrp="1"/>
          </p:cNvSpPr>
          <p:nvPr>
            <p:ph type="body" sz="quarter" idx="14"/>
          </p:nvPr>
        </p:nvSpPr>
        <p:spPr>
          <a:xfrm>
            <a:off x="6454800" y="4255203"/>
            <a:ext cx="5421600" cy="1368425"/>
          </a:xfrm>
          <a:solidFill>
            <a:schemeClr val="bg1"/>
          </a:solidFill>
        </p:spPr>
        <p:txBody>
          <a:bodyPr/>
          <a:lstStyle>
            <a:lvl1pPr>
              <a:buNone/>
              <a:defRPr sz="200">
                <a:solidFill>
                  <a:schemeClr val="bg1"/>
                </a:solidFill>
              </a:defRPr>
            </a:lvl1pPr>
            <a:lvl2pPr>
              <a:defRPr sz="200">
                <a:solidFill>
                  <a:schemeClr val="bg1"/>
                </a:solidFill>
              </a:defRPr>
            </a:lvl2pPr>
            <a:lvl3pPr>
              <a:defRPr sz="200">
                <a:solidFill>
                  <a:schemeClr val="bg1"/>
                </a:solidFill>
              </a:defRPr>
            </a:lvl3pPr>
            <a:lvl4pPr>
              <a:defRPr sz="200">
                <a:solidFill>
                  <a:schemeClr val="bg1"/>
                </a:solidFill>
              </a:defRPr>
            </a:lvl4pPr>
            <a:lvl5pPr>
              <a:defRPr sz="200">
                <a:solidFill>
                  <a:schemeClr val="bg1"/>
                </a:solidFill>
              </a:defRPr>
            </a:lvl5pPr>
          </a:lstStyle>
          <a:p>
            <a:pPr lvl="0"/>
            <a:r>
              <a:rPr lang="en-US"/>
              <a:t>Click to edit Master text styles</a:t>
            </a:r>
          </a:p>
        </p:txBody>
      </p:sp>
      <p:sp>
        <p:nvSpPr>
          <p:cNvPr id="2" name="Text Placeholder 19">
            <a:extLst>
              <a:ext uri="{FF2B5EF4-FFF2-40B4-BE49-F238E27FC236}">
                <a16:creationId xmlns:a16="http://schemas.microsoft.com/office/drawing/2014/main" id="{69770CB5-0B8C-3B75-D6FC-BE8549E2A6E2}"/>
              </a:ext>
            </a:extLst>
          </p:cNvPr>
          <p:cNvSpPr>
            <a:spLocks noGrp="1"/>
          </p:cNvSpPr>
          <p:nvPr>
            <p:ph type="body" sz="quarter" idx="12" hasCustomPrompt="1"/>
          </p:nvPr>
        </p:nvSpPr>
        <p:spPr bwMode="auto">
          <a:xfrm>
            <a:off x="6456040" y="4265330"/>
            <a:ext cx="5411368" cy="649885"/>
          </a:xfrm>
          <a:custGeom>
            <a:avLst/>
            <a:gdLst>
              <a:gd name="connsiteX0" fmla="*/ 0 w 4320481"/>
              <a:gd name="connsiteY0" fmla="*/ 0 h 409343"/>
              <a:gd name="connsiteX1" fmla="*/ 4320481 w 4320481"/>
              <a:gd name="connsiteY1" fmla="*/ 0 h 409343"/>
              <a:gd name="connsiteX2" fmla="*/ 4320481 w 4320481"/>
              <a:gd name="connsiteY2" fmla="*/ 409343 h 409343"/>
              <a:gd name="connsiteX3" fmla="*/ 0 w 4320481"/>
              <a:gd name="connsiteY3" fmla="*/ 409343 h 409343"/>
            </a:gdLst>
            <a:ahLst/>
            <a:cxnLst>
              <a:cxn ang="0">
                <a:pos x="connsiteX0" y="connsiteY0"/>
              </a:cxn>
              <a:cxn ang="0">
                <a:pos x="connsiteX1" y="connsiteY1"/>
              </a:cxn>
              <a:cxn ang="0">
                <a:pos x="connsiteX2" y="connsiteY2"/>
              </a:cxn>
              <a:cxn ang="0">
                <a:pos x="connsiteX3" y="connsiteY3"/>
              </a:cxn>
            </a:cxnLst>
            <a:rect l="l" t="t" r="r" b="b"/>
            <a:pathLst>
              <a:path w="4320481" h="409343">
                <a:moveTo>
                  <a:pt x="0" y="0"/>
                </a:moveTo>
                <a:lnTo>
                  <a:pt x="4320481" y="0"/>
                </a:lnTo>
                <a:lnTo>
                  <a:pt x="4320481" y="409343"/>
                </a:lnTo>
                <a:lnTo>
                  <a:pt x="0" y="409343"/>
                </a:lnTo>
                <a:close/>
              </a:path>
            </a:pathLst>
          </a:custGeom>
          <a:solidFill>
            <a:schemeClr val="bg1"/>
          </a:solidFill>
          <a:ln w="9525">
            <a:noFill/>
            <a:miter lim="800000"/>
            <a:headEnd/>
            <a:tailEnd/>
          </a:ln>
        </p:spPr>
        <p:txBody>
          <a:bodyPr wrap="square" lIns="360000" tIns="288000" rIns="360000" numCol="1" anchor="b" anchorCtr="0">
            <a:spAutoFit/>
          </a:bodyPr>
          <a:lstStyle>
            <a:lvl1pPr marL="0" indent="0" algn="l">
              <a:lnSpc>
                <a:spcPts val="2800"/>
              </a:lnSpc>
              <a:buNone/>
              <a:defRPr sz="2800" b="1">
                <a:solidFill>
                  <a:schemeClr val="tx1"/>
                </a:solidFill>
              </a:defRPr>
            </a:lvl1pPr>
          </a:lstStyle>
          <a:p>
            <a:pPr lvl="0"/>
            <a:r>
              <a:rPr lang="en-GB" dirty="0"/>
              <a:t>Title</a:t>
            </a:r>
          </a:p>
        </p:txBody>
      </p:sp>
      <p:sp>
        <p:nvSpPr>
          <p:cNvPr id="8" name="Subtitle 7">
            <a:extLst>
              <a:ext uri="{FF2B5EF4-FFF2-40B4-BE49-F238E27FC236}">
                <a16:creationId xmlns:a16="http://schemas.microsoft.com/office/drawing/2014/main" id="{E3E26FC0-BCE5-BA6E-9D6C-2510B89D9B27}"/>
              </a:ext>
            </a:extLst>
          </p:cNvPr>
          <p:cNvSpPr>
            <a:spLocks noGrp="1"/>
          </p:cNvSpPr>
          <p:nvPr>
            <p:ph type="subTitle" idx="1" hasCustomPrompt="1"/>
          </p:nvPr>
        </p:nvSpPr>
        <p:spPr bwMode="auto">
          <a:xfrm>
            <a:off x="6456039" y="5057418"/>
            <a:ext cx="5411367" cy="282129"/>
          </a:xfrm>
          <a:custGeom>
            <a:avLst/>
            <a:gdLst>
              <a:gd name="connsiteX0" fmla="*/ 0 w 4320480"/>
              <a:gd name="connsiteY0" fmla="*/ 0 h 282129"/>
              <a:gd name="connsiteX1" fmla="*/ 4320480 w 4320480"/>
              <a:gd name="connsiteY1" fmla="*/ 0 h 282129"/>
              <a:gd name="connsiteX2" fmla="*/ 4320480 w 4320480"/>
              <a:gd name="connsiteY2" fmla="*/ 282129 h 282129"/>
              <a:gd name="connsiteX3" fmla="*/ 0 w 4320480"/>
              <a:gd name="connsiteY3" fmla="*/ 282129 h 282129"/>
            </a:gdLst>
            <a:ahLst/>
            <a:cxnLst>
              <a:cxn ang="0">
                <a:pos x="connsiteX0" y="connsiteY0"/>
              </a:cxn>
              <a:cxn ang="0">
                <a:pos x="connsiteX1" y="connsiteY1"/>
              </a:cxn>
              <a:cxn ang="0">
                <a:pos x="connsiteX2" y="connsiteY2"/>
              </a:cxn>
              <a:cxn ang="0">
                <a:pos x="connsiteX3" y="connsiteY3"/>
              </a:cxn>
            </a:cxnLst>
            <a:rect l="l" t="t" r="r" b="b"/>
            <a:pathLst>
              <a:path w="4320480" h="282129">
                <a:moveTo>
                  <a:pt x="0" y="0"/>
                </a:moveTo>
                <a:lnTo>
                  <a:pt x="4320480" y="0"/>
                </a:lnTo>
                <a:lnTo>
                  <a:pt x="4320480" y="282129"/>
                </a:lnTo>
                <a:lnTo>
                  <a:pt x="0" y="282129"/>
                </a:lnTo>
                <a:close/>
              </a:path>
            </a:pathLst>
          </a:custGeom>
          <a:solidFill>
            <a:schemeClr val="bg1"/>
          </a:solidFill>
          <a:ln w="9525">
            <a:noFill/>
            <a:miter lim="800000"/>
            <a:headEnd/>
            <a:tailEnd/>
          </a:ln>
        </p:spPr>
        <p:txBody>
          <a:bodyPr wrap="square" lIns="360000" tIns="0" rIns="360000" bIns="0" numCol="1" anchor="b" anchorCtr="0">
            <a:spAutoFit/>
          </a:bodyPr>
          <a:lstStyle>
            <a:lvl1pPr marL="0" marR="0" indent="0" algn="l" defTabSz="914400" rtl="0" eaLnBrk="1" fontAlgn="base" latinLnBrk="0" hangingPunct="1">
              <a:lnSpc>
                <a:spcPts val="2200"/>
              </a:lnSpc>
              <a:spcBef>
                <a:spcPts val="0"/>
              </a:spcBef>
              <a:spcAft>
                <a:spcPts val="0"/>
              </a:spcAft>
              <a:buClrTx/>
              <a:buSzTx/>
              <a:buFont typeface="Arial" charset="0"/>
              <a:buNone/>
              <a:tabLst/>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Tree>
    <p:extLst>
      <p:ext uri="{BB962C8B-B14F-4D97-AF65-F5344CB8AC3E}">
        <p14:creationId xmlns:p14="http://schemas.microsoft.com/office/powerpoint/2010/main" val="4129472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and text layout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78909" y="323998"/>
            <a:ext cx="7590291" cy="5954402"/>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3068637"/>
            <a:ext cx="3631814" cy="3209763"/>
          </a:xfrm>
        </p:spPr>
        <p:txBody>
          <a:bodyPr numCol="1"/>
          <a:lstStyle>
            <a:lvl1pPr marL="0" indent="0">
              <a:buNone/>
              <a:defRPr/>
            </a:lvl1pPr>
          </a:lstStyle>
          <a:p>
            <a:r>
              <a:rPr lang="en-GB" dirty="0"/>
              <a:t>Body text</a:t>
            </a:r>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1713600"/>
            <a:ext cx="363181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2422800"/>
            <a:ext cx="3632381" cy="288000"/>
          </a:xfrm>
        </p:spPr>
        <p:txBody>
          <a:bodyPr numCol="1"/>
          <a:lstStyle>
            <a:lvl1pPr marL="0" indent="0">
              <a:buNone/>
              <a:defRPr sz="2400"/>
            </a:lvl1pPr>
          </a:lstStyle>
          <a:p>
            <a:pPr lvl="0"/>
            <a:r>
              <a:rPr lang="en-US" dirty="0"/>
              <a:t>Subtitle</a:t>
            </a:r>
            <a:endParaRPr lang="en-GB" dirty="0"/>
          </a:p>
        </p:txBody>
      </p:sp>
    </p:spTree>
    <p:extLst>
      <p:ext uri="{BB962C8B-B14F-4D97-AF65-F5344CB8AC3E}">
        <p14:creationId xmlns:p14="http://schemas.microsoft.com/office/powerpoint/2010/main" val="354287846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and text layout 0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A89563B-2A65-7C1A-E49E-9C7D13F2BAE8}"/>
              </a:ext>
            </a:extLst>
          </p:cNvPr>
          <p:cNvSpPr>
            <a:spLocks noGrp="1"/>
          </p:cNvSpPr>
          <p:nvPr>
            <p:ph type="ctrTitle" hasCustomPrompt="1"/>
          </p:nvPr>
        </p:nvSpPr>
        <p:spPr>
          <a:xfrm>
            <a:off x="8235246" y="1713600"/>
            <a:ext cx="3632904" cy="419256"/>
          </a:xfrm>
        </p:spPr>
        <p:txBody>
          <a:bodyPr numCol="1" anchor="ctr">
            <a:noAutofit/>
          </a:bodyPr>
          <a:lstStyle>
            <a:lvl1pPr marL="0" indent="0">
              <a:lnSpc>
                <a:spcPct val="85000"/>
              </a:lnSpc>
              <a:defRPr sz="2800" b="1">
                <a:solidFill>
                  <a:schemeClr val="tx1"/>
                </a:solidFill>
              </a:defRPr>
            </a:lvl1pPr>
          </a:lstStyle>
          <a:p>
            <a:r>
              <a:rPr lang="en-US" dirty="0"/>
              <a:t>Title</a:t>
            </a:r>
            <a:endParaRPr lang="en-GB" dirty="0"/>
          </a:p>
        </p:txBody>
      </p:sp>
      <p:sp>
        <p:nvSpPr>
          <p:cNvPr id="7" name="Subtitle 2">
            <a:extLst>
              <a:ext uri="{FF2B5EF4-FFF2-40B4-BE49-F238E27FC236}">
                <a16:creationId xmlns:a16="http://schemas.microsoft.com/office/drawing/2014/main" id="{89C8798D-D20E-CB0A-0FE6-69B25805F217}"/>
              </a:ext>
            </a:extLst>
          </p:cNvPr>
          <p:cNvSpPr>
            <a:spLocks noGrp="1"/>
          </p:cNvSpPr>
          <p:nvPr>
            <p:ph type="subTitle" idx="1" hasCustomPrompt="1"/>
          </p:nvPr>
        </p:nvSpPr>
        <p:spPr>
          <a:xfrm>
            <a:off x="8235246" y="2420888"/>
            <a:ext cx="3632904" cy="288032"/>
          </a:xfrm>
        </p:spPr>
        <p:txBody>
          <a:bodyPr numCol="1">
            <a:no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12" name="Text Placeholder 13">
            <a:extLst>
              <a:ext uri="{FF2B5EF4-FFF2-40B4-BE49-F238E27FC236}">
                <a16:creationId xmlns:a16="http://schemas.microsoft.com/office/drawing/2014/main" id="{3F95D120-20D0-6843-C06B-343FA92BF17F}"/>
              </a:ext>
            </a:extLst>
          </p:cNvPr>
          <p:cNvSpPr>
            <a:spLocks noGrp="1"/>
          </p:cNvSpPr>
          <p:nvPr>
            <p:ph type="body" sz="quarter" idx="10" hasCustomPrompt="1"/>
          </p:nvPr>
        </p:nvSpPr>
        <p:spPr>
          <a:xfrm>
            <a:off x="8235096" y="3068638"/>
            <a:ext cx="3632904" cy="3209762"/>
          </a:xfrm>
        </p:spPr>
        <p:txBody>
          <a:bodyPr numCol="1"/>
          <a:lstStyle>
            <a:lvl1pPr marL="0" indent="0">
              <a:buNone/>
              <a:defRPr>
                <a:solidFill>
                  <a:schemeClr val="tx1"/>
                </a:solidFill>
              </a:defRPr>
            </a:lvl1pPr>
            <a:lvl5pPr>
              <a:defRPr/>
            </a:lvl5pPr>
          </a:lstStyle>
          <a:p>
            <a:pPr lvl="0"/>
            <a:r>
              <a:rPr lang="en-US" dirty="0"/>
              <a:t>Body text</a:t>
            </a:r>
            <a:endParaRPr lang="en-GB" dirty="0"/>
          </a:p>
        </p:txBody>
      </p:sp>
      <p:sp>
        <p:nvSpPr>
          <p:cNvPr id="3" name="Picture Placeholder 8">
            <a:extLst>
              <a:ext uri="{FF2B5EF4-FFF2-40B4-BE49-F238E27FC236}">
                <a16:creationId xmlns:a16="http://schemas.microsoft.com/office/drawing/2014/main" id="{1DD5F01C-A6EE-6BE0-87FD-0ED09F396D3C}"/>
              </a:ext>
            </a:extLst>
          </p:cNvPr>
          <p:cNvSpPr>
            <a:spLocks noGrp="1"/>
          </p:cNvSpPr>
          <p:nvPr>
            <p:ph type="pic" sz="quarter" idx="13"/>
          </p:nvPr>
        </p:nvSpPr>
        <p:spPr>
          <a:xfrm>
            <a:off x="324000" y="323998"/>
            <a:ext cx="7587096" cy="5954401"/>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9378395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and text layout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23998"/>
            <a:ext cx="11544000"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4944599"/>
            <a:ext cx="7586138" cy="1333801"/>
          </a:xfrm>
        </p:spPr>
        <p:txBody>
          <a:bodyPr numCol="1"/>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(1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590999"/>
            <a:ext cx="758672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4296599"/>
            <a:ext cx="7586724" cy="288000"/>
          </a:xfrm>
        </p:spPr>
        <p:txBody>
          <a:bodyPr numCol="1"/>
          <a:lstStyle>
            <a:lvl1pPr marL="0" indent="0">
              <a:buNone/>
              <a:defRPr sz="2400"/>
            </a:lvl1pPr>
          </a:lstStyle>
          <a:p>
            <a:pPr lvl="0"/>
            <a:r>
              <a:rPr lang="en-US" dirty="0"/>
              <a:t>Subtitle</a:t>
            </a:r>
            <a:endParaRPr lang="en-GB" dirty="0"/>
          </a:p>
        </p:txBody>
      </p:sp>
    </p:spTree>
    <p:extLst>
      <p:ext uri="{BB962C8B-B14F-4D97-AF65-F5344CB8AC3E}">
        <p14:creationId xmlns:p14="http://schemas.microsoft.com/office/powerpoint/2010/main" val="1694248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and text layout 0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23998"/>
            <a:ext cx="11544000"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4944599"/>
            <a:ext cx="7586138" cy="1333801"/>
          </a:xfrm>
        </p:spPr>
        <p:txBody>
          <a:bodyPr numCol="2"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590999"/>
            <a:ext cx="758672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4296599"/>
            <a:ext cx="7586724" cy="288000"/>
          </a:xfrm>
        </p:spPr>
        <p:txBody>
          <a:bodyPr numCol="1"/>
          <a:lstStyle>
            <a:lvl1pPr marL="0" indent="0">
              <a:buNone/>
              <a:defRPr sz="2400"/>
            </a:lvl1pPr>
          </a:lstStyle>
          <a:p>
            <a:pPr lvl="0"/>
            <a:r>
              <a:rPr lang="en-US" dirty="0"/>
              <a:t>Subtitle (1 column)</a:t>
            </a:r>
            <a:endParaRPr lang="en-GB" dirty="0"/>
          </a:p>
        </p:txBody>
      </p:sp>
    </p:spTree>
    <p:extLst>
      <p:ext uri="{BB962C8B-B14F-4D97-AF65-F5344CB8AC3E}">
        <p14:creationId xmlns:p14="http://schemas.microsoft.com/office/powerpoint/2010/main" val="41728766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 and text layout 0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23998"/>
            <a:ext cx="11544000"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4944599"/>
            <a:ext cx="7586138" cy="1333801"/>
          </a:xfrm>
        </p:spPr>
        <p:txBody>
          <a:bodyPr numCol="2"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590999"/>
            <a:ext cx="758672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4296599"/>
            <a:ext cx="7586724" cy="288000"/>
          </a:xfrm>
        </p:spPr>
        <p:txBody>
          <a:bodyPr numCol="2" spcCol="324000"/>
          <a:lstStyle>
            <a:lvl1pPr marL="0" indent="0">
              <a:buNone/>
              <a:defRPr sz="2400"/>
            </a:lvl1pPr>
          </a:lstStyle>
          <a:p>
            <a:pPr lvl="0"/>
            <a:r>
              <a:rPr lang="en-US" dirty="0"/>
              <a:t>Subtitle (2 column)</a:t>
            </a:r>
            <a:endParaRPr lang="en-GB" dirty="0"/>
          </a:p>
        </p:txBody>
      </p:sp>
    </p:spTree>
    <p:extLst>
      <p:ext uri="{BB962C8B-B14F-4D97-AF65-F5344CB8AC3E}">
        <p14:creationId xmlns:p14="http://schemas.microsoft.com/office/powerpoint/2010/main" val="1741836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D5707FD-6CD9-4C2D-B989-C5120E8B38BE}"/>
              </a:ext>
            </a:extLst>
          </p:cNvPr>
          <p:cNvSpPr/>
          <p:nvPr userDrawn="1"/>
        </p:nvSpPr>
        <p:spPr>
          <a:xfrm>
            <a:off x="324000" y="323999"/>
            <a:ext cx="11544000" cy="6209999"/>
          </a:xfrm>
          <a:prstGeom prst="rect">
            <a:avLst/>
          </a:prstGeom>
          <a:solidFill>
            <a:srgbClr val="00A3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C57E497A-3219-59B4-359C-C0FBC5173091}"/>
              </a:ext>
            </a:extLst>
          </p:cNvPr>
          <p:cNvSpPr/>
          <p:nvPr userDrawn="1"/>
        </p:nvSpPr>
        <p:spPr>
          <a:xfrm>
            <a:off x="5087888" y="4509120"/>
            <a:ext cx="6780112" cy="13681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21" name="Picture 20" descr="A white background with black text&#10;&#10;AI-generated content may be incorrect.">
            <a:extLst>
              <a:ext uri="{FF2B5EF4-FFF2-40B4-BE49-F238E27FC236}">
                <a16:creationId xmlns:a16="http://schemas.microsoft.com/office/drawing/2014/main" id="{95BB0F77-821D-8E58-6E28-6D07A3E4F83F}"/>
              </a:ext>
            </a:extLst>
          </p:cNvPr>
          <p:cNvPicPr/>
          <p:nvPr userDrawn="1"/>
        </p:nvPicPr>
        <p:blipFill>
          <a:blip r:embed="rId2" cstate="print">
            <a:extLst>
              <a:ext uri="{28A0092B-C50C-407E-A947-70E740481C1C}">
                <a14:useLocalDpi xmlns:a14="http://schemas.microsoft.com/office/drawing/2010/main" val="0"/>
              </a:ext>
            </a:extLst>
          </a:blip>
          <a:srcRect l="77171" t="69949" b="17451"/>
          <a:stretch>
            <a:fillRect/>
          </a:stretch>
        </p:blipFill>
        <p:spPr>
          <a:xfrm>
            <a:off x="9408368" y="4797152"/>
            <a:ext cx="2783039" cy="864096"/>
          </a:xfrm>
          <a:prstGeom prst="rect">
            <a:avLst/>
          </a:prstGeom>
        </p:spPr>
      </p:pic>
      <p:sp>
        <p:nvSpPr>
          <p:cNvPr id="2" name="Text Placeholder 19">
            <a:extLst>
              <a:ext uri="{FF2B5EF4-FFF2-40B4-BE49-F238E27FC236}">
                <a16:creationId xmlns:a16="http://schemas.microsoft.com/office/drawing/2014/main" id="{69770CB5-0B8C-3B75-D6FC-BE8549E2A6E2}"/>
              </a:ext>
            </a:extLst>
          </p:cNvPr>
          <p:cNvSpPr>
            <a:spLocks noGrp="1"/>
          </p:cNvSpPr>
          <p:nvPr>
            <p:ph type="body" sz="quarter" idx="12" hasCustomPrompt="1"/>
          </p:nvPr>
        </p:nvSpPr>
        <p:spPr bwMode="auto">
          <a:xfrm>
            <a:off x="5087888" y="4520927"/>
            <a:ext cx="6779520" cy="649885"/>
          </a:xfrm>
          <a:custGeom>
            <a:avLst/>
            <a:gdLst>
              <a:gd name="connsiteX0" fmla="*/ 0 w 4320481"/>
              <a:gd name="connsiteY0" fmla="*/ 0 h 409343"/>
              <a:gd name="connsiteX1" fmla="*/ 4320481 w 4320481"/>
              <a:gd name="connsiteY1" fmla="*/ 0 h 409343"/>
              <a:gd name="connsiteX2" fmla="*/ 4320481 w 4320481"/>
              <a:gd name="connsiteY2" fmla="*/ 409343 h 409343"/>
              <a:gd name="connsiteX3" fmla="*/ 0 w 4320481"/>
              <a:gd name="connsiteY3" fmla="*/ 409343 h 409343"/>
            </a:gdLst>
            <a:ahLst/>
            <a:cxnLst>
              <a:cxn ang="0">
                <a:pos x="connsiteX0" y="connsiteY0"/>
              </a:cxn>
              <a:cxn ang="0">
                <a:pos x="connsiteX1" y="connsiteY1"/>
              </a:cxn>
              <a:cxn ang="0">
                <a:pos x="connsiteX2" y="connsiteY2"/>
              </a:cxn>
              <a:cxn ang="0">
                <a:pos x="connsiteX3" y="connsiteY3"/>
              </a:cxn>
            </a:cxnLst>
            <a:rect l="l" t="t" r="r" b="b"/>
            <a:pathLst>
              <a:path w="4320481" h="409343">
                <a:moveTo>
                  <a:pt x="0" y="0"/>
                </a:moveTo>
                <a:lnTo>
                  <a:pt x="4320481" y="0"/>
                </a:lnTo>
                <a:lnTo>
                  <a:pt x="4320481" y="409343"/>
                </a:lnTo>
                <a:lnTo>
                  <a:pt x="0" y="409343"/>
                </a:lnTo>
                <a:close/>
              </a:path>
            </a:pathLst>
          </a:custGeom>
          <a:solidFill>
            <a:schemeClr val="bg1"/>
          </a:solidFill>
          <a:ln w="9525">
            <a:noFill/>
            <a:miter lim="800000"/>
            <a:headEnd/>
            <a:tailEnd/>
          </a:ln>
        </p:spPr>
        <p:txBody>
          <a:bodyPr wrap="square" lIns="360000" tIns="288000" rIns="2520000" numCol="1" anchor="b" anchorCtr="0">
            <a:spAutoFit/>
          </a:bodyPr>
          <a:lstStyle>
            <a:lvl1pPr marL="0" indent="0" algn="l">
              <a:lnSpc>
                <a:spcPts val="2800"/>
              </a:lnSpc>
              <a:buNone/>
              <a:defRPr sz="2800" b="1">
                <a:solidFill>
                  <a:schemeClr val="tx1"/>
                </a:solidFill>
              </a:defRPr>
            </a:lvl1pPr>
          </a:lstStyle>
          <a:p>
            <a:pPr lvl="0"/>
            <a:r>
              <a:rPr lang="en-GB" dirty="0"/>
              <a:t>Presentation title </a:t>
            </a:r>
          </a:p>
        </p:txBody>
      </p:sp>
      <p:sp>
        <p:nvSpPr>
          <p:cNvPr id="8" name="Subtitle 7">
            <a:extLst>
              <a:ext uri="{FF2B5EF4-FFF2-40B4-BE49-F238E27FC236}">
                <a16:creationId xmlns:a16="http://schemas.microsoft.com/office/drawing/2014/main" id="{E3E26FC0-BCE5-BA6E-9D6C-2510B89D9B27}"/>
              </a:ext>
            </a:extLst>
          </p:cNvPr>
          <p:cNvSpPr>
            <a:spLocks noGrp="1"/>
          </p:cNvSpPr>
          <p:nvPr>
            <p:ph type="subTitle" idx="1" hasCustomPrompt="1"/>
          </p:nvPr>
        </p:nvSpPr>
        <p:spPr bwMode="auto">
          <a:xfrm>
            <a:off x="5087887" y="5313015"/>
            <a:ext cx="6779519" cy="282129"/>
          </a:xfrm>
          <a:custGeom>
            <a:avLst/>
            <a:gdLst>
              <a:gd name="connsiteX0" fmla="*/ 0 w 4320480"/>
              <a:gd name="connsiteY0" fmla="*/ 0 h 282129"/>
              <a:gd name="connsiteX1" fmla="*/ 4320480 w 4320480"/>
              <a:gd name="connsiteY1" fmla="*/ 0 h 282129"/>
              <a:gd name="connsiteX2" fmla="*/ 4320480 w 4320480"/>
              <a:gd name="connsiteY2" fmla="*/ 282129 h 282129"/>
              <a:gd name="connsiteX3" fmla="*/ 0 w 4320480"/>
              <a:gd name="connsiteY3" fmla="*/ 282129 h 282129"/>
            </a:gdLst>
            <a:ahLst/>
            <a:cxnLst>
              <a:cxn ang="0">
                <a:pos x="connsiteX0" y="connsiteY0"/>
              </a:cxn>
              <a:cxn ang="0">
                <a:pos x="connsiteX1" y="connsiteY1"/>
              </a:cxn>
              <a:cxn ang="0">
                <a:pos x="connsiteX2" y="connsiteY2"/>
              </a:cxn>
              <a:cxn ang="0">
                <a:pos x="connsiteX3" y="connsiteY3"/>
              </a:cxn>
            </a:cxnLst>
            <a:rect l="l" t="t" r="r" b="b"/>
            <a:pathLst>
              <a:path w="4320480" h="282129">
                <a:moveTo>
                  <a:pt x="0" y="0"/>
                </a:moveTo>
                <a:lnTo>
                  <a:pt x="4320480" y="0"/>
                </a:lnTo>
                <a:lnTo>
                  <a:pt x="4320480" y="282129"/>
                </a:lnTo>
                <a:lnTo>
                  <a:pt x="0" y="282129"/>
                </a:lnTo>
                <a:close/>
              </a:path>
            </a:pathLst>
          </a:custGeom>
          <a:solidFill>
            <a:schemeClr val="bg1"/>
          </a:solidFill>
          <a:ln w="9525">
            <a:noFill/>
            <a:miter lim="800000"/>
            <a:headEnd/>
            <a:tailEnd/>
          </a:ln>
        </p:spPr>
        <p:txBody>
          <a:bodyPr wrap="square" lIns="360000" tIns="0" rIns="2520000" bIns="0" numCol="1" anchor="b" anchorCtr="0">
            <a:spAutoFit/>
          </a:bodyPr>
          <a:lstStyle>
            <a:lvl1pPr marL="0" marR="0" indent="0" algn="l" defTabSz="914400" rtl="0" eaLnBrk="1" fontAlgn="base" latinLnBrk="0" hangingPunct="1">
              <a:lnSpc>
                <a:spcPts val="2200"/>
              </a:lnSpc>
              <a:spcBef>
                <a:spcPts val="0"/>
              </a:spcBef>
              <a:spcAft>
                <a:spcPts val="0"/>
              </a:spcAft>
              <a:buClrTx/>
              <a:buSzTx/>
              <a:buFont typeface="Arial" charset="0"/>
              <a:buNone/>
              <a:tabLst/>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23" name="Text Placeholder 22">
            <a:extLst>
              <a:ext uri="{FF2B5EF4-FFF2-40B4-BE49-F238E27FC236}">
                <a16:creationId xmlns:a16="http://schemas.microsoft.com/office/drawing/2014/main" id="{0639A85A-8C69-349E-0A6E-FB7BC041BDA4}"/>
              </a:ext>
            </a:extLst>
          </p:cNvPr>
          <p:cNvSpPr>
            <a:spLocks noGrp="1" noRot="1" noMove="1" noResize="1" noEditPoints="1" noAdjustHandles="1" noChangeArrowheads="1" noChangeShapeType="1"/>
          </p:cNvSpPr>
          <p:nvPr>
            <p:ph type="body" sz="quarter" idx="11" hasCustomPrompt="1"/>
          </p:nvPr>
        </p:nvSpPr>
        <p:spPr>
          <a:xfrm>
            <a:off x="9396000" y="4644000"/>
            <a:ext cx="2520000" cy="1188000"/>
          </a:xfrm>
          <a:blipFill>
            <a:blip r:embed="rId3"/>
            <a:stretch>
              <a:fillRect l="-372944" t="-391013" r="-10857" b="-86267"/>
            </a:stretch>
          </a:blipFill>
        </p:spPr>
        <p:txBody>
          <a:bodyPr lIns="0"/>
          <a:lstStyle>
            <a:lvl1pPr>
              <a:buNone/>
              <a:defRPr/>
            </a:lvl1pPr>
          </a:lstStyle>
          <a:p>
            <a:pPr lvl="0"/>
            <a:r>
              <a:rPr lang="en-GB" dirty="0"/>
              <a:t> </a:t>
            </a:r>
          </a:p>
        </p:txBody>
      </p:sp>
    </p:spTree>
    <p:extLst>
      <p:ext uri="{BB962C8B-B14F-4D97-AF65-F5344CB8AC3E}">
        <p14:creationId xmlns:p14="http://schemas.microsoft.com/office/powerpoint/2010/main" val="36884542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 and text layout 0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23998"/>
            <a:ext cx="11544000"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4944599"/>
            <a:ext cx="11544000" cy="1333801"/>
          </a:xfrm>
        </p:spPr>
        <p:txBody>
          <a:bodyPr numCol="1"/>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(1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590999"/>
            <a:ext cx="1154326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4296599"/>
            <a:ext cx="11544000" cy="288000"/>
          </a:xfrm>
        </p:spPr>
        <p:txBody>
          <a:bodyPr numCol="1"/>
          <a:lstStyle>
            <a:lvl1pPr marL="0" indent="0">
              <a:buNone/>
              <a:defRPr sz="2400"/>
            </a:lvl1pPr>
          </a:lstStyle>
          <a:p>
            <a:pPr lvl="0"/>
            <a:r>
              <a:rPr lang="en-US" dirty="0"/>
              <a:t>Subtitle</a:t>
            </a:r>
            <a:endParaRPr lang="en-GB" dirty="0"/>
          </a:p>
        </p:txBody>
      </p:sp>
    </p:spTree>
    <p:extLst>
      <p:ext uri="{BB962C8B-B14F-4D97-AF65-F5344CB8AC3E}">
        <p14:creationId xmlns:p14="http://schemas.microsoft.com/office/powerpoint/2010/main" val="312090656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and text layout 0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23998"/>
            <a:ext cx="11544000"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4944599"/>
            <a:ext cx="11544000" cy="1333801"/>
          </a:xfrm>
        </p:spPr>
        <p:txBody>
          <a:bodyPr numCol="3"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(3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590999"/>
            <a:ext cx="1154326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4296599"/>
            <a:ext cx="11544000" cy="288000"/>
          </a:xfrm>
        </p:spPr>
        <p:txBody>
          <a:bodyPr numCol="1"/>
          <a:lstStyle>
            <a:lvl1pPr marL="0" indent="0">
              <a:buNone/>
              <a:defRPr sz="2400"/>
            </a:lvl1pPr>
          </a:lstStyle>
          <a:p>
            <a:pPr lvl="0"/>
            <a:r>
              <a:rPr lang="en-US" dirty="0"/>
              <a:t>Subtitle (1 column)</a:t>
            </a:r>
            <a:endParaRPr lang="en-GB" dirty="0"/>
          </a:p>
        </p:txBody>
      </p:sp>
    </p:spTree>
    <p:extLst>
      <p:ext uri="{BB962C8B-B14F-4D97-AF65-F5344CB8AC3E}">
        <p14:creationId xmlns:p14="http://schemas.microsoft.com/office/powerpoint/2010/main" val="17417223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 and text layout 0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23998"/>
            <a:ext cx="11544000"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4944599"/>
            <a:ext cx="11544000" cy="1333801"/>
          </a:xfrm>
        </p:spPr>
        <p:txBody>
          <a:bodyPr numCol="3"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(3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590999"/>
            <a:ext cx="1154326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4296599"/>
            <a:ext cx="11544000" cy="288000"/>
          </a:xfrm>
        </p:spPr>
        <p:txBody>
          <a:bodyPr numCol="3" spcCol="324000"/>
          <a:lstStyle>
            <a:lvl1pPr marL="0" indent="0">
              <a:buNone/>
              <a:defRPr sz="2400"/>
            </a:lvl1pPr>
          </a:lstStyle>
          <a:p>
            <a:pPr lvl="0"/>
            <a:r>
              <a:rPr lang="en-US" dirty="0"/>
              <a:t>Subtitle (3 column)</a:t>
            </a:r>
            <a:endParaRPr lang="en-GB" dirty="0"/>
          </a:p>
        </p:txBody>
      </p:sp>
    </p:spTree>
    <p:extLst>
      <p:ext uri="{BB962C8B-B14F-4D97-AF65-F5344CB8AC3E}">
        <p14:creationId xmlns:p14="http://schemas.microsoft.com/office/powerpoint/2010/main" val="27290806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and text layout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589061"/>
            <a:ext cx="11544000" cy="2689339"/>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1677598"/>
            <a:ext cx="7586874" cy="1589403"/>
          </a:xfrm>
        </p:spPr>
        <p:txBody>
          <a:bodyPr numCol="1"/>
          <a:lstStyle>
            <a:lvl1pPr marL="0" indent="0">
              <a:buNone/>
              <a:defRPr/>
            </a:lvl1pPr>
          </a:lstStyle>
          <a:p>
            <a:r>
              <a:rPr lang="en-US" dirty="0"/>
              <a:t>Body text (1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23998"/>
            <a:ext cx="7586138"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1029598"/>
            <a:ext cx="7586874" cy="288000"/>
          </a:xfrm>
        </p:spPr>
        <p:txBody>
          <a:bodyPr numCol="1"/>
          <a:lstStyle>
            <a:lvl1pPr marL="0" indent="0">
              <a:buNone/>
              <a:defRPr sz="2400"/>
            </a:lvl1pPr>
          </a:lstStyle>
          <a:p>
            <a:pPr lvl="0"/>
            <a:r>
              <a:rPr lang="en-US" dirty="0"/>
              <a:t>Subtitle</a:t>
            </a:r>
            <a:endParaRPr lang="en-GB" dirty="0"/>
          </a:p>
        </p:txBody>
      </p:sp>
    </p:spTree>
    <p:extLst>
      <p:ext uri="{BB962C8B-B14F-4D97-AF65-F5344CB8AC3E}">
        <p14:creationId xmlns:p14="http://schemas.microsoft.com/office/powerpoint/2010/main" val="30387364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 and text layout 1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589061"/>
            <a:ext cx="11544000" cy="2689339"/>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1677598"/>
            <a:ext cx="7586874" cy="1589403"/>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23998"/>
            <a:ext cx="7586138"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1029598"/>
            <a:ext cx="7586874" cy="288000"/>
          </a:xfrm>
        </p:spPr>
        <p:txBody>
          <a:bodyPr numCol="1"/>
          <a:lstStyle>
            <a:lvl1pPr marL="0" indent="0">
              <a:buNone/>
              <a:defRPr sz="2400"/>
            </a:lvl1pPr>
          </a:lstStyle>
          <a:p>
            <a:pPr lvl="0"/>
            <a:r>
              <a:rPr lang="en-US" dirty="0"/>
              <a:t>Subtitle (1 column)</a:t>
            </a:r>
            <a:endParaRPr lang="en-GB" dirty="0"/>
          </a:p>
        </p:txBody>
      </p:sp>
    </p:spTree>
    <p:extLst>
      <p:ext uri="{BB962C8B-B14F-4D97-AF65-F5344CB8AC3E}">
        <p14:creationId xmlns:p14="http://schemas.microsoft.com/office/powerpoint/2010/main" val="10627132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 and text layout 1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589061"/>
            <a:ext cx="11544000" cy="2689339"/>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1677598"/>
            <a:ext cx="7586874" cy="1589403"/>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23998"/>
            <a:ext cx="7586138"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1029598"/>
            <a:ext cx="7586874" cy="288000"/>
          </a:xfrm>
        </p:spPr>
        <p:txBody>
          <a:bodyPr numCol="2" spcCol="324000"/>
          <a:lstStyle>
            <a:lvl1pPr marL="0" indent="0">
              <a:buNone/>
              <a:defRPr sz="2400"/>
            </a:lvl1pPr>
          </a:lstStyle>
          <a:p>
            <a:pPr lvl="0"/>
            <a:r>
              <a:rPr lang="en-US" dirty="0"/>
              <a:t>Subtitle (2 column)</a:t>
            </a:r>
            <a:endParaRPr lang="en-GB" dirty="0"/>
          </a:p>
        </p:txBody>
      </p:sp>
    </p:spTree>
    <p:extLst>
      <p:ext uri="{BB962C8B-B14F-4D97-AF65-F5344CB8AC3E}">
        <p14:creationId xmlns:p14="http://schemas.microsoft.com/office/powerpoint/2010/main" val="12788459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hoto and text layout 1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589061"/>
            <a:ext cx="11544000" cy="2689339"/>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1677598"/>
            <a:ext cx="11544000" cy="1589403"/>
          </a:xfrm>
        </p:spPr>
        <p:txBody>
          <a:bodyPr numCol="1"/>
          <a:lstStyle>
            <a:lvl1pPr marL="0" indent="0">
              <a:buNone/>
              <a:defRPr/>
            </a:lvl1pPr>
          </a:lstStyle>
          <a:p>
            <a:r>
              <a:rPr lang="en-US" dirty="0"/>
              <a:t>Body text (1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23998"/>
            <a:ext cx="1154326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1029598"/>
            <a:ext cx="11544000" cy="288000"/>
          </a:xfrm>
        </p:spPr>
        <p:txBody>
          <a:bodyPr numCol="1"/>
          <a:lstStyle>
            <a:lvl1pPr marL="0" indent="0">
              <a:buNone/>
              <a:defRPr sz="2400"/>
            </a:lvl1pPr>
          </a:lstStyle>
          <a:p>
            <a:pPr lvl="0"/>
            <a:r>
              <a:rPr lang="en-US" dirty="0"/>
              <a:t>Subtitle</a:t>
            </a:r>
            <a:endParaRPr lang="en-GB" dirty="0"/>
          </a:p>
        </p:txBody>
      </p:sp>
    </p:spTree>
    <p:extLst>
      <p:ext uri="{BB962C8B-B14F-4D97-AF65-F5344CB8AC3E}">
        <p14:creationId xmlns:p14="http://schemas.microsoft.com/office/powerpoint/2010/main" val="118246623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 and text layout 1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589061"/>
            <a:ext cx="11544000" cy="2689339"/>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1677598"/>
            <a:ext cx="11544000" cy="1589403"/>
          </a:xfrm>
        </p:spPr>
        <p:txBody>
          <a:bodyPr numCol="3" spcCol="324000"/>
          <a:lstStyle>
            <a:lvl1pPr marL="0" indent="0">
              <a:buNone/>
              <a:defRPr/>
            </a:lvl1pPr>
          </a:lstStyle>
          <a:p>
            <a:r>
              <a:rPr lang="en-US" dirty="0"/>
              <a:t>Body text (3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23998"/>
            <a:ext cx="1154326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1029598"/>
            <a:ext cx="11544000" cy="288000"/>
          </a:xfrm>
        </p:spPr>
        <p:txBody>
          <a:bodyPr numCol="1"/>
          <a:lstStyle>
            <a:lvl1pPr marL="0" indent="0">
              <a:buNone/>
              <a:defRPr sz="2400"/>
            </a:lvl1pPr>
          </a:lstStyle>
          <a:p>
            <a:pPr lvl="0"/>
            <a:r>
              <a:rPr lang="en-US" dirty="0"/>
              <a:t>Subtitle (1 column)</a:t>
            </a:r>
            <a:endParaRPr lang="en-GB" dirty="0"/>
          </a:p>
        </p:txBody>
      </p:sp>
    </p:spTree>
    <p:extLst>
      <p:ext uri="{BB962C8B-B14F-4D97-AF65-F5344CB8AC3E}">
        <p14:creationId xmlns:p14="http://schemas.microsoft.com/office/powerpoint/2010/main" val="10468948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 and text layout 1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589061"/>
            <a:ext cx="11544000" cy="2689339"/>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1677598"/>
            <a:ext cx="11544000" cy="1589403"/>
          </a:xfrm>
        </p:spPr>
        <p:txBody>
          <a:bodyPr numCol="3" spcCol="324000"/>
          <a:lstStyle>
            <a:lvl1pPr marL="0" indent="0">
              <a:buNone/>
              <a:defRPr/>
            </a:lvl1pPr>
          </a:lstStyle>
          <a:p>
            <a:r>
              <a:rPr lang="en-US" dirty="0"/>
              <a:t>Body text (3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23998"/>
            <a:ext cx="1154326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1029598"/>
            <a:ext cx="11544000" cy="288000"/>
          </a:xfrm>
        </p:spPr>
        <p:txBody>
          <a:bodyPr numCol="3" spcCol="324000"/>
          <a:lstStyle>
            <a:lvl1pPr marL="0" indent="0">
              <a:buNone/>
              <a:defRPr sz="2400"/>
            </a:lvl1pPr>
          </a:lstStyle>
          <a:p>
            <a:pPr lvl="0"/>
            <a:r>
              <a:rPr lang="en-US" dirty="0"/>
              <a:t>Subtitle (3 column)</a:t>
            </a:r>
            <a:endParaRPr lang="en-GB" dirty="0"/>
          </a:p>
        </p:txBody>
      </p:sp>
    </p:spTree>
    <p:extLst>
      <p:ext uri="{BB962C8B-B14F-4D97-AF65-F5344CB8AC3E}">
        <p14:creationId xmlns:p14="http://schemas.microsoft.com/office/powerpoint/2010/main" val="24627138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to and text layout 1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23998"/>
            <a:ext cx="7586724"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4944599"/>
            <a:ext cx="7586724" cy="1333801"/>
          </a:xfrm>
        </p:spPr>
        <p:txBody>
          <a:bodyPr numCol="1"/>
          <a:lstStyle>
            <a:lvl1pPr marL="0" indent="0">
              <a:buNone/>
              <a:defRPr/>
            </a:lvl1pPr>
          </a:lstStyle>
          <a:p>
            <a:r>
              <a:rPr lang="en-US" dirty="0"/>
              <a:t>Body text (1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590999"/>
            <a:ext cx="7585988"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4296599"/>
            <a:ext cx="7586724" cy="288000"/>
          </a:xfrm>
        </p:spPr>
        <p:txBody>
          <a:bodyPr numCol="1"/>
          <a:lstStyle>
            <a:lvl1pPr marL="0" indent="0">
              <a:buNone/>
              <a:defRPr sz="2400"/>
            </a:lvl1pPr>
          </a:lstStyle>
          <a:p>
            <a:pPr lvl="0"/>
            <a:r>
              <a:rPr lang="en-US" dirty="0"/>
              <a:t>Subtitle</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8234723" y="323997"/>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32501627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D5707FD-6CD9-4C2D-B989-C5120E8B38BE}"/>
              </a:ext>
            </a:extLst>
          </p:cNvPr>
          <p:cNvSpPr/>
          <p:nvPr userDrawn="1"/>
        </p:nvSpPr>
        <p:spPr>
          <a:xfrm>
            <a:off x="324000" y="323999"/>
            <a:ext cx="11544000" cy="6209999"/>
          </a:xfrm>
          <a:prstGeom prst="rect">
            <a:avLst/>
          </a:prstGeom>
          <a:solidFill>
            <a:srgbClr val="00A3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BDC3777C-C0E7-7E24-3F11-F8DE7766CF30}"/>
              </a:ext>
            </a:extLst>
          </p:cNvPr>
          <p:cNvSpPr/>
          <p:nvPr userDrawn="1"/>
        </p:nvSpPr>
        <p:spPr>
          <a:xfrm>
            <a:off x="5087295" y="4509120"/>
            <a:ext cx="6780705" cy="13681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9">
            <a:extLst>
              <a:ext uri="{FF2B5EF4-FFF2-40B4-BE49-F238E27FC236}">
                <a16:creationId xmlns:a16="http://schemas.microsoft.com/office/drawing/2014/main" id="{69770CB5-0B8C-3B75-D6FC-BE8549E2A6E2}"/>
              </a:ext>
            </a:extLst>
          </p:cNvPr>
          <p:cNvSpPr>
            <a:spLocks noGrp="1"/>
          </p:cNvSpPr>
          <p:nvPr>
            <p:ph type="body" sz="quarter" idx="12" hasCustomPrompt="1"/>
          </p:nvPr>
        </p:nvSpPr>
        <p:spPr bwMode="auto">
          <a:xfrm>
            <a:off x="5087296" y="4520927"/>
            <a:ext cx="6780112" cy="649885"/>
          </a:xfrm>
          <a:custGeom>
            <a:avLst/>
            <a:gdLst>
              <a:gd name="connsiteX0" fmla="*/ 0 w 4320481"/>
              <a:gd name="connsiteY0" fmla="*/ 0 h 409343"/>
              <a:gd name="connsiteX1" fmla="*/ 4320481 w 4320481"/>
              <a:gd name="connsiteY1" fmla="*/ 0 h 409343"/>
              <a:gd name="connsiteX2" fmla="*/ 4320481 w 4320481"/>
              <a:gd name="connsiteY2" fmla="*/ 409343 h 409343"/>
              <a:gd name="connsiteX3" fmla="*/ 0 w 4320481"/>
              <a:gd name="connsiteY3" fmla="*/ 409343 h 409343"/>
            </a:gdLst>
            <a:ahLst/>
            <a:cxnLst>
              <a:cxn ang="0">
                <a:pos x="connsiteX0" y="connsiteY0"/>
              </a:cxn>
              <a:cxn ang="0">
                <a:pos x="connsiteX1" y="connsiteY1"/>
              </a:cxn>
              <a:cxn ang="0">
                <a:pos x="connsiteX2" y="connsiteY2"/>
              </a:cxn>
              <a:cxn ang="0">
                <a:pos x="connsiteX3" y="connsiteY3"/>
              </a:cxn>
            </a:cxnLst>
            <a:rect l="l" t="t" r="r" b="b"/>
            <a:pathLst>
              <a:path w="4320481" h="409343">
                <a:moveTo>
                  <a:pt x="0" y="0"/>
                </a:moveTo>
                <a:lnTo>
                  <a:pt x="4320481" y="0"/>
                </a:lnTo>
                <a:lnTo>
                  <a:pt x="4320481" y="409343"/>
                </a:lnTo>
                <a:lnTo>
                  <a:pt x="0" y="409343"/>
                </a:lnTo>
                <a:close/>
              </a:path>
            </a:pathLst>
          </a:custGeom>
          <a:solidFill>
            <a:schemeClr val="bg1"/>
          </a:solidFill>
          <a:ln w="9525">
            <a:noFill/>
            <a:miter lim="800000"/>
            <a:headEnd/>
            <a:tailEnd/>
          </a:ln>
        </p:spPr>
        <p:txBody>
          <a:bodyPr wrap="square" lIns="360000" tIns="288000" rIns="360000" numCol="1" anchor="b" anchorCtr="0">
            <a:spAutoFit/>
          </a:bodyPr>
          <a:lstStyle>
            <a:lvl1pPr marL="0" indent="0" algn="l">
              <a:lnSpc>
                <a:spcPts val="2800"/>
              </a:lnSpc>
              <a:buNone/>
              <a:defRPr sz="2800" b="1">
                <a:solidFill>
                  <a:schemeClr val="tx1"/>
                </a:solidFill>
              </a:defRPr>
            </a:lvl1pPr>
          </a:lstStyle>
          <a:p>
            <a:pPr lvl="0"/>
            <a:r>
              <a:rPr lang="en-GB" dirty="0"/>
              <a:t>Agenda/Contents title here</a:t>
            </a:r>
          </a:p>
        </p:txBody>
      </p:sp>
      <p:sp>
        <p:nvSpPr>
          <p:cNvPr id="8" name="Subtitle 7">
            <a:extLst>
              <a:ext uri="{FF2B5EF4-FFF2-40B4-BE49-F238E27FC236}">
                <a16:creationId xmlns:a16="http://schemas.microsoft.com/office/drawing/2014/main" id="{E3E26FC0-BCE5-BA6E-9D6C-2510B89D9B27}"/>
              </a:ext>
            </a:extLst>
          </p:cNvPr>
          <p:cNvSpPr>
            <a:spLocks noGrp="1"/>
          </p:cNvSpPr>
          <p:nvPr>
            <p:ph type="subTitle" idx="1" hasCustomPrompt="1"/>
          </p:nvPr>
        </p:nvSpPr>
        <p:spPr bwMode="auto">
          <a:xfrm>
            <a:off x="5087295" y="5313015"/>
            <a:ext cx="6780111" cy="282129"/>
          </a:xfrm>
          <a:custGeom>
            <a:avLst/>
            <a:gdLst>
              <a:gd name="connsiteX0" fmla="*/ 0 w 4320480"/>
              <a:gd name="connsiteY0" fmla="*/ 0 h 282129"/>
              <a:gd name="connsiteX1" fmla="*/ 4320480 w 4320480"/>
              <a:gd name="connsiteY1" fmla="*/ 0 h 282129"/>
              <a:gd name="connsiteX2" fmla="*/ 4320480 w 4320480"/>
              <a:gd name="connsiteY2" fmla="*/ 282129 h 282129"/>
              <a:gd name="connsiteX3" fmla="*/ 0 w 4320480"/>
              <a:gd name="connsiteY3" fmla="*/ 282129 h 282129"/>
            </a:gdLst>
            <a:ahLst/>
            <a:cxnLst>
              <a:cxn ang="0">
                <a:pos x="connsiteX0" y="connsiteY0"/>
              </a:cxn>
              <a:cxn ang="0">
                <a:pos x="connsiteX1" y="connsiteY1"/>
              </a:cxn>
              <a:cxn ang="0">
                <a:pos x="connsiteX2" y="connsiteY2"/>
              </a:cxn>
              <a:cxn ang="0">
                <a:pos x="connsiteX3" y="connsiteY3"/>
              </a:cxn>
            </a:cxnLst>
            <a:rect l="l" t="t" r="r" b="b"/>
            <a:pathLst>
              <a:path w="4320480" h="282129">
                <a:moveTo>
                  <a:pt x="0" y="0"/>
                </a:moveTo>
                <a:lnTo>
                  <a:pt x="4320480" y="0"/>
                </a:lnTo>
                <a:lnTo>
                  <a:pt x="4320480" y="282129"/>
                </a:lnTo>
                <a:lnTo>
                  <a:pt x="0" y="282129"/>
                </a:lnTo>
                <a:close/>
              </a:path>
            </a:pathLst>
          </a:custGeom>
          <a:solidFill>
            <a:schemeClr val="bg1"/>
          </a:solidFill>
          <a:ln w="9525">
            <a:noFill/>
            <a:miter lim="800000"/>
            <a:headEnd/>
            <a:tailEnd/>
          </a:ln>
        </p:spPr>
        <p:txBody>
          <a:bodyPr wrap="square" lIns="360000" tIns="0" rIns="360000" bIns="0" numCol="1" anchor="b" anchorCtr="0">
            <a:spAutoFit/>
          </a:bodyPr>
          <a:lstStyle>
            <a:lvl1pPr marL="0" marR="0" indent="0" algn="l" defTabSz="914400" rtl="0" eaLnBrk="1" fontAlgn="base" latinLnBrk="0" hangingPunct="1">
              <a:lnSpc>
                <a:spcPts val="2200"/>
              </a:lnSpc>
              <a:spcBef>
                <a:spcPts val="0"/>
              </a:spcBef>
              <a:spcAft>
                <a:spcPts val="0"/>
              </a:spcAft>
              <a:buClrTx/>
              <a:buSzTx/>
              <a:buFont typeface="Arial" charset="0"/>
              <a:buNone/>
              <a:tabLst/>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List agenda/contents items here</a:t>
            </a:r>
          </a:p>
        </p:txBody>
      </p:sp>
    </p:spTree>
    <p:extLst>
      <p:ext uri="{BB962C8B-B14F-4D97-AF65-F5344CB8AC3E}">
        <p14:creationId xmlns:p14="http://schemas.microsoft.com/office/powerpoint/2010/main" val="40546286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hoto and text layout 1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23998"/>
            <a:ext cx="7586724"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4944599"/>
            <a:ext cx="7586724" cy="1333801"/>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590999"/>
            <a:ext cx="7585988"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4296599"/>
            <a:ext cx="7586724" cy="288000"/>
          </a:xfrm>
        </p:spPr>
        <p:txBody>
          <a:bodyPr numCol="1"/>
          <a:lstStyle>
            <a:lvl1pPr marL="0" indent="0">
              <a:buNone/>
              <a:defRPr sz="2400"/>
            </a:lvl1pPr>
          </a:lstStyle>
          <a:p>
            <a:pPr lvl="0"/>
            <a:r>
              <a:rPr lang="en-US" dirty="0"/>
              <a:t>Subtitle (1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8234723" y="323997"/>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32236133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and text layout 1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324000" y="323998"/>
            <a:ext cx="7586724"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3850" y="4944599"/>
            <a:ext cx="7586724" cy="1333801"/>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3590999"/>
            <a:ext cx="7585988"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3264" y="4296599"/>
            <a:ext cx="7586724" cy="288000"/>
          </a:xfrm>
        </p:spPr>
        <p:txBody>
          <a:bodyPr numCol="2" spcCol="324000"/>
          <a:lstStyle>
            <a:lvl1pPr marL="0" indent="0">
              <a:buNone/>
              <a:defRPr sz="2400"/>
            </a:lvl1pPr>
          </a:lstStyle>
          <a:p>
            <a:pPr lvl="0"/>
            <a:r>
              <a:rPr lang="en-US" dirty="0"/>
              <a:t>Subtitle (2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8234723" y="323997"/>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37454087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and text layout 1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7586724"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4279662" y="4944599"/>
            <a:ext cx="7586723" cy="1333801"/>
          </a:xfrm>
        </p:spPr>
        <p:txBody>
          <a:bodyPr numCol="1"/>
          <a:lstStyle>
            <a:lvl1pPr marL="0" indent="0">
              <a:buNone/>
              <a:defRPr/>
            </a:lvl1pPr>
          </a:lstStyle>
          <a:p>
            <a:r>
              <a:rPr lang="en-US" dirty="0"/>
              <a:t>Body text (1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9813" y="3590999"/>
            <a:ext cx="7586572"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9077" y="4296599"/>
            <a:ext cx="7586572" cy="288000"/>
          </a:xfrm>
        </p:spPr>
        <p:txBody>
          <a:bodyPr numCol="1"/>
          <a:lstStyle>
            <a:lvl1pPr marL="0" indent="0">
              <a:buNone/>
              <a:defRPr sz="2400"/>
            </a:lvl1pPr>
          </a:lstStyle>
          <a:p>
            <a:pPr lvl="0"/>
            <a:r>
              <a:rPr lang="en-US" dirty="0"/>
              <a:t>Subtitle</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48918566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and text layout 2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7586724"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4279662" y="4944599"/>
            <a:ext cx="7586723" cy="1333801"/>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9813" y="3590999"/>
            <a:ext cx="7586572"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9077" y="4296599"/>
            <a:ext cx="7586572" cy="288000"/>
          </a:xfrm>
        </p:spPr>
        <p:txBody>
          <a:bodyPr numCol="1"/>
          <a:lstStyle>
            <a:lvl1pPr marL="0" indent="0">
              <a:buNone/>
              <a:defRPr sz="2400"/>
            </a:lvl1pPr>
          </a:lstStyle>
          <a:p>
            <a:pPr lvl="0"/>
            <a:r>
              <a:rPr lang="en-US" dirty="0"/>
              <a:t>Subtitle (1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28876596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and text layout 2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7586724"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4279662" y="4944599"/>
            <a:ext cx="7586723" cy="1333801"/>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9813" y="3590999"/>
            <a:ext cx="7586572"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9077" y="4296599"/>
            <a:ext cx="7586572" cy="288000"/>
          </a:xfrm>
        </p:spPr>
        <p:txBody>
          <a:bodyPr numCol="2" spcCol="324000"/>
          <a:lstStyle>
            <a:lvl1pPr marL="0" indent="0">
              <a:buNone/>
              <a:defRPr sz="2400"/>
            </a:lvl1pPr>
          </a:lstStyle>
          <a:p>
            <a:pPr lvl="0"/>
            <a:r>
              <a:rPr lang="en-US" dirty="0"/>
              <a:t>Subtitle (2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12457185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hoto and text layout 2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69" y="323999"/>
            <a:ext cx="3630347" cy="5954402"/>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8234722" y="3067200"/>
            <a:ext cx="3632773" cy="3211200"/>
          </a:xfrm>
        </p:spPr>
        <p:txBody>
          <a:bodyPr numCol="1"/>
          <a:lstStyle>
            <a:lvl1pPr marL="0" indent="0">
              <a:buNone/>
              <a:defRPr/>
            </a:lvl1pPr>
          </a:lstStyle>
          <a:p>
            <a:r>
              <a:rPr lang="en-GB" dirty="0"/>
              <a:t>Body text</a:t>
            </a:r>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8234872" y="1713600"/>
            <a:ext cx="3632773"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8234755" y="2419200"/>
            <a:ext cx="3633340" cy="288000"/>
          </a:xfrm>
        </p:spPr>
        <p:txBody>
          <a:bodyPr numCol="1"/>
          <a:lstStyle>
            <a:lvl1pPr marL="0" indent="0">
              <a:buNone/>
              <a:defRPr sz="2400"/>
            </a:lvl1pPr>
          </a:lstStyle>
          <a:p>
            <a:pPr lvl="0"/>
            <a:r>
              <a:rPr lang="en-US" dirty="0"/>
              <a:t>Subtitle</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815200"/>
          </a:xfrm>
          <a:solidFill>
            <a:schemeClr val="bg1">
              <a:lumMod val="95000"/>
            </a:schemeClr>
          </a:solidFill>
        </p:spPr>
        <p:txBody>
          <a:bodyPr/>
          <a:lstStyle/>
          <a:p>
            <a:r>
              <a:rPr lang="en-US" dirty="0"/>
              <a:t>Click icon to add picture</a:t>
            </a:r>
            <a:endParaRPr lang="en-GB" dirty="0"/>
          </a:p>
        </p:txBody>
      </p:sp>
      <p:sp>
        <p:nvSpPr>
          <p:cNvPr id="23" name="Picture Placeholder 8">
            <a:extLst>
              <a:ext uri="{FF2B5EF4-FFF2-40B4-BE49-F238E27FC236}">
                <a16:creationId xmlns:a16="http://schemas.microsoft.com/office/drawing/2014/main" id="{9112F0CB-93C5-7AFA-000F-CCCDB19A5BBA}"/>
              </a:ext>
            </a:extLst>
          </p:cNvPr>
          <p:cNvSpPr>
            <a:spLocks noGrp="1"/>
          </p:cNvSpPr>
          <p:nvPr>
            <p:ph type="pic" sz="quarter" idx="18"/>
          </p:nvPr>
        </p:nvSpPr>
        <p:spPr>
          <a:xfrm>
            <a:off x="323077" y="3463199"/>
            <a:ext cx="3632773" cy="2815200"/>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19104850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and text layout 2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4278608" y="3067200"/>
            <a:ext cx="7588923" cy="3211200"/>
          </a:xfrm>
        </p:spPr>
        <p:txBody>
          <a:bodyPr numCol="1"/>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(1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8758" y="1713600"/>
            <a:ext cx="758892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8640" y="2419200"/>
            <a:ext cx="7588923" cy="288000"/>
          </a:xfrm>
        </p:spPr>
        <p:txBody>
          <a:bodyPr numCol="1"/>
          <a:lstStyle>
            <a:lvl1pPr marL="0" indent="0">
              <a:buNone/>
              <a:defRPr sz="2400"/>
            </a:lvl1pPr>
          </a:lstStyle>
          <a:p>
            <a:pPr lvl="0"/>
            <a:r>
              <a:rPr lang="en-US" dirty="0"/>
              <a:t>Subtitle</a:t>
            </a:r>
            <a:endParaRPr lang="en-GB" dirty="0"/>
          </a:p>
        </p:txBody>
      </p:sp>
      <p:sp>
        <p:nvSpPr>
          <p:cNvPr id="3" name="Picture Placeholder 8">
            <a:extLst>
              <a:ext uri="{FF2B5EF4-FFF2-40B4-BE49-F238E27FC236}">
                <a16:creationId xmlns:a16="http://schemas.microsoft.com/office/drawing/2014/main" id="{AC7C9F38-24CA-584E-C3EE-328D8B5A4054}"/>
              </a:ext>
            </a:extLst>
          </p:cNvPr>
          <p:cNvSpPr>
            <a:spLocks noGrp="1"/>
          </p:cNvSpPr>
          <p:nvPr>
            <p:ph type="pic" sz="quarter" idx="17"/>
          </p:nvPr>
        </p:nvSpPr>
        <p:spPr>
          <a:xfrm>
            <a:off x="323264" y="323997"/>
            <a:ext cx="3632773" cy="2815200"/>
          </a:xfrm>
          <a:solidFill>
            <a:schemeClr val="bg1">
              <a:lumMod val="95000"/>
            </a:schemeClr>
          </a:solidFill>
        </p:spPr>
        <p:txBody>
          <a:body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DF087A5A-6E8A-63D3-EB4C-20312F9F8858}"/>
              </a:ext>
            </a:extLst>
          </p:cNvPr>
          <p:cNvSpPr>
            <a:spLocks noGrp="1"/>
          </p:cNvSpPr>
          <p:nvPr>
            <p:ph type="pic" sz="quarter" idx="18"/>
          </p:nvPr>
        </p:nvSpPr>
        <p:spPr>
          <a:xfrm>
            <a:off x="323077" y="3463199"/>
            <a:ext cx="3632773" cy="2815200"/>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22910548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hoto and text layout 2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4278608" y="3067200"/>
            <a:ext cx="7588923" cy="3211200"/>
          </a:xfrm>
        </p:spPr>
        <p:txBody>
          <a:bodyPr numCol="2"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8758" y="1713600"/>
            <a:ext cx="758892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8640" y="2419200"/>
            <a:ext cx="7588923" cy="288000"/>
          </a:xfrm>
        </p:spPr>
        <p:txBody>
          <a:bodyPr numCol="1"/>
          <a:lstStyle>
            <a:lvl1pPr marL="0" indent="0">
              <a:buNone/>
              <a:defRPr sz="2400"/>
            </a:lvl1pPr>
          </a:lstStyle>
          <a:p>
            <a:pPr lvl="0"/>
            <a:r>
              <a:rPr lang="en-US" dirty="0"/>
              <a:t>Subtitle (1 column)</a:t>
            </a:r>
            <a:endParaRPr lang="en-GB" dirty="0"/>
          </a:p>
        </p:txBody>
      </p:sp>
      <p:sp>
        <p:nvSpPr>
          <p:cNvPr id="3" name="Picture Placeholder 8">
            <a:extLst>
              <a:ext uri="{FF2B5EF4-FFF2-40B4-BE49-F238E27FC236}">
                <a16:creationId xmlns:a16="http://schemas.microsoft.com/office/drawing/2014/main" id="{43AF5A2B-BE27-7F95-5B81-D99C457618EC}"/>
              </a:ext>
            </a:extLst>
          </p:cNvPr>
          <p:cNvSpPr>
            <a:spLocks noGrp="1"/>
          </p:cNvSpPr>
          <p:nvPr>
            <p:ph type="pic" sz="quarter" idx="17"/>
          </p:nvPr>
        </p:nvSpPr>
        <p:spPr>
          <a:xfrm>
            <a:off x="323264" y="323997"/>
            <a:ext cx="3632773" cy="2815200"/>
          </a:xfrm>
          <a:solidFill>
            <a:schemeClr val="bg1">
              <a:lumMod val="95000"/>
            </a:schemeClr>
          </a:solidFill>
        </p:spPr>
        <p:txBody>
          <a:body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41EA8A02-91E3-9953-18C4-ABDA8003C71E}"/>
              </a:ext>
            </a:extLst>
          </p:cNvPr>
          <p:cNvSpPr>
            <a:spLocks noGrp="1"/>
          </p:cNvSpPr>
          <p:nvPr>
            <p:ph type="pic" sz="quarter" idx="18"/>
          </p:nvPr>
        </p:nvSpPr>
        <p:spPr>
          <a:xfrm>
            <a:off x="323077" y="3463199"/>
            <a:ext cx="3632773" cy="2815200"/>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4140142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to and text layout 2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4278608" y="3067200"/>
            <a:ext cx="7588923" cy="3211200"/>
          </a:xfrm>
        </p:spPr>
        <p:txBody>
          <a:bodyPr numCol="2"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8758" y="1713600"/>
            <a:ext cx="7588924"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8640" y="2419200"/>
            <a:ext cx="7588923" cy="288000"/>
          </a:xfrm>
        </p:spPr>
        <p:txBody>
          <a:bodyPr numCol="2" spcCol="324000"/>
          <a:lstStyle>
            <a:lvl1pPr marL="0" indent="0">
              <a:buNone/>
              <a:defRPr sz="2400"/>
            </a:lvl1pPr>
          </a:lstStyle>
          <a:p>
            <a:pPr lvl="0"/>
            <a:r>
              <a:rPr lang="en-US" dirty="0"/>
              <a:t>Subtitle (2 column)</a:t>
            </a:r>
            <a:endParaRPr lang="en-GB" dirty="0"/>
          </a:p>
        </p:txBody>
      </p:sp>
      <p:sp>
        <p:nvSpPr>
          <p:cNvPr id="3" name="Picture Placeholder 8">
            <a:extLst>
              <a:ext uri="{FF2B5EF4-FFF2-40B4-BE49-F238E27FC236}">
                <a16:creationId xmlns:a16="http://schemas.microsoft.com/office/drawing/2014/main" id="{43AF5A2B-BE27-7F95-5B81-D99C457618EC}"/>
              </a:ext>
            </a:extLst>
          </p:cNvPr>
          <p:cNvSpPr>
            <a:spLocks noGrp="1"/>
          </p:cNvSpPr>
          <p:nvPr>
            <p:ph type="pic" sz="quarter" idx="17"/>
          </p:nvPr>
        </p:nvSpPr>
        <p:spPr>
          <a:xfrm>
            <a:off x="323264" y="323997"/>
            <a:ext cx="3632773" cy="2815200"/>
          </a:xfrm>
          <a:solidFill>
            <a:schemeClr val="bg1">
              <a:lumMod val="95000"/>
            </a:schemeClr>
          </a:solidFill>
        </p:spPr>
        <p:txBody>
          <a:body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41EA8A02-91E3-9953-18C4-ABDA8003C71E}"/>
              </a:ext>
            </a:extLst>
          </p:cNvPr>
          <p:cNvSpPr>
            <a:spLocks noGrp="1"/>
          </p:cNvSpPr>
          <p:nvPr>
            <p:ph type="pic" sz="quarter" idx="18"/>
          </p:nvPr>
        </p:nvSpPr>
        <p:spPr>
          <a:xfrm>
            <a:off x="323077" y="3463199"/>
            <a:ext cx="3632773" cy="2815200"/>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28303495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hoto and text layout 2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8758" y="1713600"/>
            <a:ext cx="7589242"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8640" y="2419200"/>
            <a:ext cx="7589241" cy="288000"/>
          </a:xfrm>
        </p:spPr>
        <p:txBody>
          <a:bodyPr numCol="1"/>
          <a:lstStyle>
            <a:lvl1pPr marL="0" indent="0">
              <a:buNone/>
              <a:defRPr sz="2400"/>
            </a:lvl1pPr>
          </a:lstStyle>
          <a:p>
            <a:pPr lvl="0"/>
            <a:r>
              <a:rPr lang="en-US" dirty="0"/>
              <a:t>Subtitle</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5954402"/>
          </a:xfrm>
          <a:solidFill>
            <a:schemeClr val="bg1">
              <a:lumMod val="95000"/>
            </a:schemeClr>
          </a:solidFill>
        </p:spPr>
        <p:txBody>
          <a:bodyPr/>
          <a:lstStyle/>
          <a:p>
            <a:r>
              <a:rPr lang="en-US" dirty="0"/>
              <a:t>Click icon to add picture</a:t>
            </a:r>
            <a:endParaRPr lang="en-GB" dirty="0"/>
          </a:p>
        </p:txBody>
      </p:sp>
      <p:sp>
        <p:nvSpPr>
          <p:cNvPr id="2" name="Text Placeholder 8">
            <a:extLst>
              <a:ext uri="{FF2B5EF4-FFF2-40B4-BE49-F238E27FC236}">
                <a16:creationId xmlns:a16="http://schemas.microsoft.com/office/drawing/2014/main" id="{0E92AFFF-242E-6447-1EB6-160192488A64}"/>
              </a:ext>
            </a:extLst>
          </p:cNvPr>
          <p:cNvSpPr>
            <a:spLocks noGrp="1"/>
          </p:cNvSpPr>
          <p:nvPr>
            <p:ph type="body" sz="quarter" idx="10" hasCustomPrompt="1"/>
          </p:nvPr>
        </p:nvSpPr>
        <p:spPr>
          <a:xfrm>
            <a:off x="4278608" y="3067200"/>
            <a:ext cx="7588923" cy="3211200"/>
          </a:xfrm>
        </p:spPr>
        <p:txBody>
          <a:bodyPr numCol="1"/>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(1 column layout, 2/3 slide width)</a:t>
            </a:r>
            <a:endParaRPr lang="en-GB" dirty="0"/>
          </a:p>
        </p:txBody>
      </p:sp>
    </p:spTree>
    <p:extLst>
      <p:ext uri="{BB962C8B-B14F-4D97-AF65-F5344CB8AC3E}">
        <p14:creationId xmlns:p14="http://schemas.microsoft.com/office/powerpoint/2010/main" val="32541305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hapter title/divider">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D5707FD-6CD9-4C2D-B989-C5120E8B38BE}"/>
              </a:ext>
            </a:extLst>
          </p:cNvPr>
          <p:cNvSpPr/>
          <p:nvPr userDrawn="1"/>
        </p:nvSpPr>
        <p:spPr>
          <a:xfrm>
            <a:off x="324000" y="323999"/>
            <a:ext cx="11544000" cy="6209999"/>
          </a:xfrm>
          <a:prstGeom prst="rect">
            <a:avLst/>
          </a:prstGeom>
          <a:solidFill>
            <a:srgbClr val="00A3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C57E497A-3219-59B4-359C-C0FBC5173091}"/>
              </a:ext>
            </a:extLst>
          </p:cNvPr>
          <p:cNvSpPr/>
          <p:nvPr userDrawn="1"/>
        </p:nvSpPr>
        <p:spPr>
          <a:xfrm>
            <a:off x="5087888" y="4509120"/>
            <a:ext cx="6780112" cy="136815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 Placeholder 19">
            <a:extLst>
              <a:ext uri="{FF2B5EF4-FFF2-40B4-BE49-F238E27FC236}">
                <a16:creationId xmlns:a16="http://schemas.microsoft.com/office/drawing/2014/main" id="{69770CB5-0B8C-3B75-D6FC-BE8549E2A6E2}"/>
              </a:ext>
            </a:extLst>
          </p:cNvPr>
          <p:cNvSpPr>
            <a:spLocks noGrp="1"/>
          </p:cNvSpPr>
          <p:nvPr>
            <p:ph type="body" sz="quarter" idx="12" hasCustomPrompt="1"/>
          </p:nvPr>
        </p:nvSpPr>
        <p:spPr bwMode="auto">
          <a:xfrm>
            <a:off x="5087888" y="4520927"/>
            <a:ext cx="6779520" cy="649885"/>
          </a:xfrm>
          <a:custGeom>
            <a:avLst/>
            <a:gdLst>
              <a:gd name="connsiteX0" fmla="*/ 0 w 4320481"/>
              <a:gd name="connsiteY0" fmla="*/ 0 h 409343"/>
              <a:gd name="connsiteX1" fmla="*/ 4320481 w 4320481"/>
              <a:gd name="connsiteY1" fmla="*/ 0 h 409343"/>
              <a:gd name="connsiteX2" fmla="*/ 4320481 w 4320481"/>
              <a:gd name="connsiteY2" fmla="*/ 409343 h 409343"/>
              <a:gd name="connsiteX3" fmla="*/ 0 w 4320481"/>
              <a:gd name="connsiteY3" fmla="*/ 409343 h 409343"/>
            </a:gdLst>
            <a:ahLst/>
            <a:cxnLst>
              <a:cxn ang="0">
                <a:pos x="connsiteX0" y="connsiteY0"/>
              </a:cxn>
              <a:cxn ang="0">
                <a:pos x="connsiteX1" y="connsiteY1"/>
              </a:cxn>
              <a:cxn ang="0">
                <a:pos x="connsiteX2" y="connsiteY2"/>
              </a:cxn>
              <a:cxn ang="0">
                <a:pos x="connsiteX3" y="connsiteY3"/>
              </a:cxn>
            </a:cxnLst>
            <a:rect l="l" t="t" r="r" b="b"/>
            <a:pathLst>
              <a:path w="4320481" h="409343">
                <a:moveTo>
                  <a:pt x="0" y="0"/>
                </a:moveTo>
                <a:lnTo>
                  <a:pt x="4320481" y="0"/>
                </a:lnTo>
                <a:lnTo>
                  <a:pt x="4320481" y="409343"/>
                </a:lnTo>
                <a:lnTo>
                  <a:pt x="0" y="409343"/>
                </a:lnTo>
                <a:close/>
              </a:path>
            </a:pathLst>
          </a:custGeom>
          <a:solidFill>
            <a:schemeClr val="bg1"/>
          </a:solidFill>
          <a:ln w="9525">
            <a:noFill/>
            <a:miter lim="800000"/>
            <a:headEnd/>
            <a:tailEnd/>
          </a:ln>
        </p:spPr>
        <p:txBody>
          <a:bodyPr wrap="square" lIns="360000" tIns="288000" rIns="396000" numCol="1" anchor="b" anchorCtr="0">
            <a:spAutoFit/>
          </a:bodyPr>
          <a:lstStyle>
            <a:lvl1pPr marL="0" indent="0" algn="l">
              <a:lnSpc>
                <a:spcPts val="2800"/>
              </a:lnSpc>
              <a:buNone/>
              <a:defRPr sz="2800" b="1">
                <a:solidFill>
                  <a:schemeClr val="tx1"/>
                </a:solidFill>
              </a:defRPr>
            </a:lvl1pPr>
          </a:lstStyle>
          <a:p>
            <a:pPr lvl="0"/>
            <a:r>
              <a:rPr lang="en-GB" dirty="0"/>
              <a:t>Chapter title/divider slide</a:t>
            </a:r>
          </a:p>
        </p:txBody>
      </p:sp>
      <p:sp>
        <p:nvSpPr>
          <p:cNvPr id="8" name="Subtitle 7">
            <a:extLst>
              <a:ext uri="{FF2B5EF4-FFF2-40B4-BE49-F238E27FC236}">
                <a16:creationId xmlns:a16="http://schemas.microsoft.com/office/drawing/2014/main" id="{E3E26FC0-BCE5-BA6E-9D6C-2510B89D9B27}"/>
              </a:ext>
            </a:extLst>
          </p:cNvPr>
          <p:cNvSpPr>
            <a:spLocks noGrp="1"/>
          </p:cNvSpPr>
          <p:nvPr>
            <p:ph type="subTitle" idx="1" hasCustomPrompt="1"/>
          </p:nvPr>
        </p:nvSpPr>
        <p:spPr bwMode="auto">
          <a:xfrm>
            <a:off x="5087887" y="5313015"/>
            <a:ext cx="6779519" cy="282129"/>
          </a:xfrm>
          <a:custGeom>
            <a:avLst/>
            <a:gdLst>
              <a:gd name="connsiteX0" fmla="*/ 0 w 4320480"/>
              <a:gd name="connsiteY0" fmla="*/ 0 h 282129"/>
              <a:gd name="connsiteX1" fmla="*/ 4320480 w 4320480"/>
              <a:gd name="connsiteY1" fmla="*/ 0 h 282129"/>
              <a:gd name="connsiteX2" fmla="*/ 4320480 w 4320480"/>
              <a:gd name="connsiteY2" fmla="*/ 282129 h 282129"/>
              <a:gd name="connsiteX3" fmla="*/ 0 w 4320480"/>
              <a:gd name="connsiteY3" fmla="*/ 282129 h 282129"/>
            </a:gdLst>
            <a:ahLst/>
            <a:cxnLst>
              <a:cxn ang="0">
                <a:pos x="connsiteX0" y="connsiteY0"/>
              </a:cxn>
              <a:cxn ang="0">
                <a:pos x="connsiteX1" y="connsiteY1"/>
              </a:cxn>
              <a:cxn ang="0">
                <a:pos x="connsiteX2" y="connsiteY2"/>
              </a:cxn>
              <a:cxn ang="0">
                <a:pos x="connsiteX3" y="connsiteY3"/>
              </a:cxn>
            </a:cxnLst>
            <a:rect l="l" t="t" r="r" b="b"/>
            <a:pathLst>
              <a:path w="4320480" h="282129">
                <a:moveTo>
                  <a:pt x="0" y="0"/>
                </a:moveTo>
                <a:lnTo>
                  <a:pt x="4320480" y="0"/>
                </a:lnTo>
                <a:lnTo>
                  <a:pt x="4320480" y="282129"/>
                </a:lnTo>
                <a:lnTo>
                  <a:pt x="0" y="282129"/>
                </a:lnTo>
                <a:close/>
              </a:path>
            </a:pathLst>
          </a:custGeom>
          <a:solidFill>
            <a:schemeClr val="bg1"/>
          </a:solidFill>
          <a:ln w="9525">
            <a:noFill/>
            <a:miter lim="800000"/>
            <a:headEnd/>
            <a:tailEnd/>
          </a:ln>
        </p:spPr>
        <p:txBody>
          <a:bodyPr wrap="square" lIns="360000" tIns="0" rIns="396000" bIns="0" numCol="1" anchor="b" anchorCtr="0">
            <a:spAutoFit/>
          </a:bodyPr>
          <a:lstStyle>
            <a:lvl1pPr marL="0" marR="0" indent="0" algn="l" defTabSz="914400" rtl="0" eaLnBrk="1" fontAlgn="base" latinLnBrk="0" hangingPunct="1">
              <a:lnSpc>
                <a:spcPts val="2200"/>
              </a:lnSpc>
              <a:spcBef>
                <a:spcPts val="0"/>
              </a:spcBef>
              <a:spcAft>
                <a:spcPts val="0"/>
              </a:spcAft>
              <a:buClrTx/>
              <a:buSzTx/>
              <a:buFont typeface="Arial" charset="0"/>
              <a:buNone/>
              <a:tabLst/>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Can be used to break up your presentation</a:t>
            </a:r>
          </a:p>
        </p:txBody>
      </p:sp>
    </p:spTree>
    <p:extLst>
      <p:ext uri="{BB962C8B-B14F-4D97-AF65-F5344CB8AC3E}">
        <p14:creationId xmlns:p14="http://schemas.microsoft.com/office/powerpoint/2010/main" val="202905029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hoto and text layout 2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8758" y="1713600"/>
            <a:ext cx="7589242"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8640" y="2419200"/>
            <a:ext cx="7589241" cy="288000"/>
          </a:xfrm>
        </p:spPr>
        <p:txBody>
          <a:bodyPr numCol="1"/>
          <a:lstStyle>
            <a:lvl1pPr marL="0" indent="0">
              <a:buNone/>
              <a:defRPr sz="2400"/>
            </a:lvl1pPr>
          </a:lstStyle>
          <a:p>
            <a:pPr lvl="0"/>
            <a:r>
              <a:rPr lang="en-US" dirty="0"/>
              <a:t>Subtitle (1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5954402"/>
          </a:xfrm>
          <a:solidFill>
            <a:schemeClr val="bg1">
              <a:lumMod val="95000"/>
            </a:schemeClr>
          </a:solidFill>
        </p:spPr>
        <p:txBody>
          <a:bodyPr/>
          <a:lstStyle/>
          <a:p>
            <a:r>
              <a:rPr lang="en-US" dirty="0"/>
              <a:t>Click icon to add picture</a:t>
            </a:r>
            <a:endParaRPr lang="en-GB" dirty="0"/>
          </a:p>
        </p:txBody>
      </p:sp>
      <p:sp>
        <p:nvSpPr>
          <p:cNvPr id="3" name="Text Placeholder 8">
            <a:extLst>
              <a:ext uri="{FF2B5EF4-FFF2-40B4-BE49-F238E27FC236}">
                <a16:creationId xmlns:a16="http://schemas.microsoft.com/office/drawing/2014/main" id="{F656CA4B-40B8-F179-0588-ACC4C10E50F8}"/>
              </a:ext>
            </a:extLst>
          </p:cNvPr>
          <p:cNvSpPr>
            <a:spLocks noGrp="1"/>
          </p:cNvSpPr>
          <p:nvPr>
            <p:ph type="body" sz="quarter" idx="10" hasCustomPrompt="1"/>
          </p:nvPr>
        </p:nvSpPr>
        <p:spPr>
          <a:xfrm>
            <a:off x="4278608" y="3067200"/>
            <a:ext cx="7588923" cy="3211200"/>
          </a:xfrm>
        </p:spPr>
        <p:txBody>
          <a:bodyPr numCol="2"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(2 column layout, 2/3 slide width)</a:t>
            </a:r>
            <a:endParaRPr lang="en-GB" dirty="0"/>
          </a:p>
        </p:txBody>
      </p:sp>
    </p:spTree>
    <p:extLst>
      <p:ext uri="{BB962C8B-B14F-4D97-AF65-F5344CB8AC3E}">
        <p14:creationId xmlns:p14="http://schemas.microsoft.com/office/powerpoint/2010/main" val="266458237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hoto and text layout 2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8758" y="1713600"/>
            <a:ext cx="7589242"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8640" y="2419200"/>
            <a:ext cx="7589241" cy="288000"/>
          </a:xfrm>
        </p:spPr>
        <p:txBody>
          <a:bodyPr numCol="2" spcCol="324000"/>
          <a:lstStyle>
            <a:lvl1pPr marL="0" indent="0">
              <a:buNone/>
              <a:defRPr sz="2400"/>
            </a:lvl1pPr>
          </a:lstStyle>
          <a:p>
            <a:pPr lvl="0"/>
            <a:r>
              <a:rPr lang="en-US" dirty="0"/>
              <a:t>Subtitle (2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5954402"/>
          </a:xfrm>
          <a:solidFill>
            <a:schemeClr val="bg1">
              <a:lumMod val="95000"/>
            </a:schemeClr>
          </a:solidFill>
        </p:spPr>
        <p:txBody>
          <a:bodyPr/>
          <a:lstStyle/>
          <a:p>
            <a:r>
              <a:rPr lang="en-US" dirty="0"/>
              <a:t>Click icon to add picture</a:t>
            </a:r>
            <a:endParaRPr lang="en-GB" dirty="0"/>
          </a:p>
        </p:txBody>
      </p:sp>
      <p:sp>
        <p:nvSpPr>
          <p:cNvPr id="3" name="Text Placeholder 8">
            <a:extLst>
              <a:ext uri="{FF2B5EF4-FFF2-40B4-BE49-F238E27FC236}">
                <a16:creationId xmlns:a16="http://schemas.microsoft.com/office/drawing/2014/main" id="{F656CA4B-40B8-F179-0588-ACC4C10E50F8}"/>
              </a:ext>
            </a:extLst>
          </p:cNvPr>
          <p:cNvSpPr>
            <a:spLocks noGrp="1"/>
          </p:cNvSpPr>
          <p:nvPr>
            <p:ph type="body" sz="quarter" idx="10" hasCustomPrompt="1"/>
          </p:nvPr>
        </p:nvSpPr>
        <p:spPr>
          <a:xfrm>
            <a:off x="4278608" y="3067200"/>
            <a:ext cx="7588923" cy="3211200"/>
          </a:xfrm>
        </p:spPr>
        <p:txBody>
          <a:bodyPr numCol="2"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(2 column layout, 2/3 slide width)</a:t>
            </a:r>
            <a:endParaRPr lang="en-GB" dirty="0"/>
          </a:p>
        </p:txBody>
      </p:sp>
    </p:spTree>
    <p:extLst>
      <p:ext uri="{BB962C8B-B14F-4D97-AF65-F5344CB8AC3E}">
        <p14:creationId xmlns:p14="http://schemas.microsoft.com/office/powerpoint/2010/main" val="22155238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 and text layout 2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69" y="323998"/>
            <a:ext cx="3630347" cy="5954401"/>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4000" y="3067200"/>
            <a:ext cx="3632773" cy="3211200"/>
          </a:xfrm>
        </p:spPr>
        <p:txBody>
          <a:bodyPr numCol="1"/>
          <a:lstStyle>
            <a:lvl1pPr marL="0" indent="0">
              <a:buNone/>
              <a:defRPr/>
            </a:lvl1pPr>
          </a:lstStyle>
          <a:p>
            <a:r>
              <a:rPr lang="en-GB" dirty="0"/>
              <a:t>Body text</a:t>
            </a:r>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1713600"/>
            <a:ext cx="3632773"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4000" y="2419200"/>
            <a:ext cx="3633340" cy="288000"/>
          </a:xfrm>
        </p:spPr>
        <p:txBody>
          <a:bodyPr numCol="1"/>
          <a:lstStyle>
            <a:lvl1pPr marL="0" indent="0">
              <a:buNone/>
              <a:defRPr sz="2400"/>
            </a:lvl1pPr>
          </a:lstStyle>
          <a:p>
            <a:pPr lvl="0"/>
            <a:r>
              <a:rPr lang="en-US" dirty="0"/>
              <a:t>Subtitle</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8234909" y="323997"/>
            <a:ext cx="3632773" cy="2815200"/>
          </a:xfrm>
          <a:solidFill>
            <a:schemeClr val="bg1">
              <a:lumMod val="95000"/>
            </a:schemeClr>
          </a:solidFill>
        </p:spPr>
        <p:txBody>
          <a:bodyPr/>
          <a:lstStyle/>
          <a:p>
            <a:r>
              <a:rPr lang="en-US" dirty="0"/>
              <a:t>Click icon to add picture</a:t>
            </a:r>
            <a:endParaRPr lang="en-GB" dirty="0"/>
          </a:p>
        </p:txBody>
      </p:sp>
      <p:sp>
        <p:nvSpPr>
          <p:cNvPr id="23" name="Picture Placeholder 8">
            <a:extLst>
              <a:ext uri="{FF2B5EF4-FFF2-40B4-BE49-F238E27FC236}">
                <a16:creationId xmlns:a16="http://schemas.microsoft.com/office/drawing/2014/main" id="{9112F0CB-93C5-7AFA-000F-CCCDB19A5BBA}"/>
              </a:ext>
            </a:extLst>
          </p:cNvPr>
          <p:cNvSpPr>
            <a:spLocks noGrp="1"/>
          </p:cNvSpPr>
          <p:nvPr>
            <p:ph type="pic" sz="quarter" idx="18"/>
          </p:nvPr>
        </p:nvSpPr>
        <p:spPr>
          <a:xfrm>
            <a:off x="8234908" y="3463199"/>
            <a:ext cx="3632773" cy="2815200"/>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1944919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hoto and text layout 3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4000" y="3067200"/>
            <a:ext cx="7588226" cy="3211200"/>
          </a:xfrm>
        </p:spPr>
        <p:txBody>
          <a:bodyPr numCol="1"/>
          <a:lstStyle>
            <a:lvl1pPr marL="0" indent="0">
              <a:buNone/>
              <a:defRPr/>
            </a:lvl1pPr>
          </a:lstStyle>
          <a:p>
            <a:r>
              <a:rPr lang="en-US" dirty="0"/>
              <a:t>Body text (1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1713600"/>
            <a:ext cx="7588227"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4000" y="2419200"/>
            <a:ext cx="7588226" cy="288000"/>
          </a:xfrm>
        </p:spPr>
        <p:txBody>
          <a:bodyPr numCol="1"/>
          <a:lstStyle>
            <a:lvl1pPr marL="0" indent="0">
              <a:buNone/>
              <a:defRPr sz="2400"/>
            </a:lvl1pPr>
          </a:lstStyle>
          <a:p>
            <a:pPr lvl="0"/>
            <a:r>
              <a:rPr lang="en-US" dirty="0"/>
              <a:t>Subtitle</a:t>
            </a:r>
            <a:endParaRPr lang="en-GB" dirty="0"/>
          </a:p>
        </p:txBody>
      </p:sp>
      <p:sp>
        <p:nvSpPr>
          <p:cNvPr id="3" name="Picture Placeholder 8">
            <a:extLst>
              <a:ext uri="{FF2B5EF4-FFF2-40B4-BE49-F238E27FC236}">
                <a16:creationId xmlns:a16="http://schemas.microsoft.com/office/drawing/2014/main" id="{3A30D6AF-4C8F-9EE3-04BA-CB6C9372B64B}"/>
              </a:ext>
            </a:extLst>
          </p:cNvPr>
          <p:cNvSpPr>
            <a:spLocks noGrp="1"/>
          </p:cNvSpPr>
          <p:nvPr>
            <p:ph type="pic" sz="quarter" idx="17"/>
          </p:nvPr>
        </p:nvSpPr>
        <p:spPr>
          <a:xfrm>
            <a:off x="8234909" y="323997"/>
            <a:ext cx="3632773" cy="2815200"/>
          </a:xfrm>
          <a:solidFill>
            <a:schemeClr val="bg1">
              <a:lumMod val="95000"/>
            </a:schemeClr>
          </a:solidFill>
        </p:spPr>
        <p:txBody>
          <a:body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C544D3A3-1CA4-7905-0DDF-0C1F6E2E4B5F}"/>
              </a:ext>
            </a:extLst>
          </p:cNvPr>
          <p:cNvSpPr>
            <a:spLocks noGrp="1"/>
          </p:cNvSpPr>
          <p:nvPr>
            <p:ph type="pic" sz="quarter" idx="18"/>
          </p:nvPr>
        </p:nvSpPr>
        <p:spPr>
          <a:xfrm>
            <a:off x="8234908" y="3463199"/>
            <a:ext cx="3632773" cy="2815200"/>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22678845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Photo and text layout 3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4000" y="3067200"/>
            <a:ext cx="7588226" cy="3211200"/>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1713600"/>
            <a:ext cx="7588227"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4000" y="2419200"/>
            <a:ext cx="7588226" cy="288000"/>
          </a:xfrm>
        </p:spPr>
        <p:txBody>
          <a:bodyPr numCol="1"/>
          <a:lstStyle>
            <a:lvl1pPr marL="0" indent="0">
              <a:buNone/>
              <a:defRPr sz="2400"/>
            </a:lvl1pPr>
          </a:lstStyle>
          <a:p>
            <a:pPr lvl="0"/>
            <a:r>
              <a:rPr lang="en-US" dirty="0"/>
              <a:t>Subtitle (1 column)</a:t>
            </a:r>
            <a:endParaRPr lang="en-GB" dirty="0"/>
          </a:p>
        </p:txBody>
      </p:sp>
      <p:sp>
        <p:nvSpPr>
          <p:cNvPr id="3" name="Picture Placeholder 8">
            <a:extLst>
              <a:ext uri="{FF2B5EF4-FFF2-40B4-BE49-F238E27FC236}">
                <a16:creationId xmlns:a16="http://schemas.microsoft.com/office/drawing/2014/main" id="{B7267FBE-91BA-C640-2CA8-881335A9D263}"/>
              </a:ext>
            </a:extLst>
          </p:cNvPr>
          <p:cNvSpPr>
            <a:spLocks noGrp="1"/>
          </p:cNvSpPr>
          <p:nvPr>
            <p:ph type="pic" sz="quarter" idx="17"/>
          </p:nvPr>
        </p:nvSpPr>
        <p:spPr>
          <a:xfrm>
            <a:off x="8234909" y="323997"/>
            <a:ext cx="3632773" cy="2815200"/>
          </a:xfrm>
          <a:solidFill>
            <a:schemeClr val="bg1">
              <a:lumMod val="95000"/>
            </a:schemeClr>
          </a:solidFill>
        </p:spPr>
        <p:txBody>
          <a:body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950DE995-0F5A-ECE3-D460-80A0F0338704}"/>
              </a:ext>
            </a:extLst>
          </p:cNvPr>
          <p:cNvSpPr>
            <a:spLocks noGrp="1"/>
          </p:cNvSpPr>
          <p:nvPr>
            <p:ph type="pic" sz="quarter" idx="18"/>
          </p:nvPr>
        </p:nvSpPr>
        <p:spPr>
          <a:xfrm>
            <a:off x="8234908" y="3463199"/>
            <a:ext cx="3632773" cy="2815200"/>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376913720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hoto and text layout 3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4000" y="3067200"/>
            <a:ext cx="7588226" cy="3211200"/>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1713600"/>
            <a:ext cx="7588227"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4000" y="2419200"/>
            <a:ext cx="7588226" cy="288000"/>
          </a:xfrm>
        </p:spPr>
        <p:txBody>
          <a:bodyPr numCol="2" spcCol="324000"/>
          <a:lstStyle>
            <a:lvl1pPr marL="0" indent="0">
              <a:buNone/>
              <a:defRPr sz="2400"/>
            </a:lvl1pPr>
          </a:lstStyle>
          <a:p>
            <a:pPr lvl="0"/>
            <a:r>
              <a:rPr lang="en-US" dirty="0"/>
              <a:t>Subtitle (2 column)</a:t>
            </a:r>
            <a:endParaRPr lang="en-GB" dirty="0"/>
          </a:p>
        </p:txBody>
      </p:sp>
      <p:sp>
        <p:nvSpPr>
          <p:cNvPr id="3" name="Picture Placeholder 8">
            <a:extLst>
              <a:ext uri="{FF2B5EF4-FFF2-40B4-BE49-F238E27FC236}">
                <a16:creationId xmlns:a16="http://schemas.microsoft.com/office/drawing/2014/main" id="{B7267FBE-91BA-C640-2CA8-881335A9D263}"/>
              </a:ext>
            </a:extLst>
          </p:cNvPr>
          <p:cNvSpPr>
            <a:spLocks noGrp="1"/>
          </p:cNvSpPr>
          <p:nvPr>
            <p:ph type="pic" sz="quarter" idx="17"/>
          </p:nvPr>
        </p:nvSpPr>
        <p:spPr>
          <a:xfrm>
            <a:off x="8234909" y="323997"/>
            <a:ext cx="3632773" cy="2815200"/>
          </a:xfrm>
          <a:solidFill>
            <a:schemeClr val="bg1">
              <a:lumMod val="95000"/>
            </a:schemeClr>
          </a:solidFill>
        </p:spPr>
        <p:txBody>
          <a:bodyPr/>
          <a:lstStyle/>
          <a:p>
            <a:r>
              <a:rPr lang="en-US" dirty="0"/>
              <a:t>Click icon to add picture</a:t>
            </a:r>
            <a:endParaRPr lang="en-GB" dirty="0"/>
          </a:p>
        </p:txBody>
      </p:sp>
      <p:sp>
        <p:nvSpPr>
          <p:cNvPr id="8" name="Picture Placeholder 8">
            <a:extLst>
              <a:ext uri="{FF2B5EF4-FFF2-40B4-BE49-F238E27FC236}">
                <a16:creationId xmlns:a16="http://schemas.microsoft.com/office/drawing/2014/main" id="{950DE995-0F5A-ECE3-D460-80A0F0338704}"/>
              </a:ext>
            </a:extLst>
          </p:cNvPr>
          <p:cNvSpPr>
            <a:spLocks noGrp="1"/>
          </p:cNvSpPr>
          <p:nvPr>
            <p:ph type="pic" sz="quarter" idx="18"/>
          </p:nvPr>
        </p:nvSpPr>
        <p:spPr>
          <a:xfrm>
            <a:off x="8234908" y="3463199"/>
            <a:ext cx="3632773" cy="2815200"/>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9727324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hoto and text layout 3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4000" y="3067199"/>
            <a:ext cx="7588226" cy="3211201"/>
          </a:xfrm>
        </p:spPr>
        <p:txBody>
          <a:bodyPr numCol="1"/>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(1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1713600"/>
            <a:ext cx="7588227"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4000" y="2419200"/>
            <a:ext cx="7588226" cy="288000"/>
          </a:xfrm>
        </p:spPr>
        <p:txBody>
          <a:bodyPr numCol="1"/>
          <a:lstStyle>
            <a:lvl1pPr marL="0" indent="0">
              <a:buNone/>
              <a:defRPr sz="2400"/>
            </a:lvl1pPr>
          </a:lstStyle>
          <a:p>
            <a:pPr lvl="0"/>
            <a:r>
              <a:rPr lang="en-US" dirty="0"/>
              <a:t>Subtitle</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8234909" y="323997"/>
            <a:ext cx="3632773" cy="5954403"/>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40745841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hoto and text layout 3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4000" y="3067199"/>
            <a:ext cx="7588226" cy="3211201"/>
          </a:xfrm>
        </p:spPr>
        <p:txBody>
          <a:bodyPr numCol="2"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1713600"/>
            <a:ext cx="7588227"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4000" y="2419200"/>
            <a:ext cx="7588226" cy="288000"/>
          </a:xfrm>
        </p:spPr>
        <p:txBody>
          <a:bodyPr numCol="1"/>
          <a:lstStyle>
            <a:lvl1pPr marL="0" indent="0">
              <a:buNone/>
              <a:defRPr sz="2400"/>
            </a:lvl1pPr>
          </a:lstStyle>
          <a:p>
            <a:pPr lvl="0"/>
            <a:r>
              <a:rPr lang="en-US" dirty="0"/>
              <a:t>Subtitle (1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8234909" y="323997"/>
            <a:ext cx="3632773" cy="5954403"/>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188058427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Photo and text layout 3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4000" y="3067199"/>
            <a:ext cx="7588226" cy="3211201"/>
          </a:xfrm>
        </p:spPr>
        <p:txBody>
          <a:bodyPr numCol="2"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lvl1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4000" y="1713600"/>
            <a:ext cx="7588227"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4000" y="2419200"/>
            <a:ext cx="7588226" cy="288000"/>
          </a:xfrm>
        </p:spPr>
        <p:txBody>
          <a:bodyPr numCol="2" spcCol="324000"/>
          <a:lstStyle>
            <a:lvl1pPr marL="0" indent="0">
              <a:buNone/>
              <a:defRPr sz="2400"/>
            </a:lvl1pPr>
          </a:lstStyle>
          <a:p>
            <a:pPr lvl="0"/>
            <a:r>
              <a:rPr lang="en-US" dirty="0"/>
              <a:t>Subtitle (2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8234909" y="323997"/>
            <a:ext cx="3632773" cy="5954403"/>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225882075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hoto and text layout 3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3632773"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2528" y="4944599"/>
            <a:ext cx="7590715" cy="1333800"/>
          </a:xfrm>
        </p:spPr>
        <p:txBody>
          <a:bodyPr numCol="1"/>
          <a:lstStyle>
            <a:lvl1pPr marL="0" indent="0">
              <a:buNone/>
              <a:defRPr/>
            </a:lvl1pPr>
          </a:lstStyle>
          <a:p>
            <a:r>
              <a:rPr lang="en-US" dirty="0"/>
              <a:t>Body text (1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3264" y="3590999"/>
            <a:ext cx="7589979"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2528" y="4296599"/>
            <a:ext cx="7590715" cy="288000"/>
          </a:xfrm>
        </p:spPr>
        <p:txBody>
          <a:bodyPr numCol="1"/>
          <a:lstStyle>
            <a:lvl1pPr marL="0" indent="0">
              <a:buNone/>
              <a:defRPr sz="2400"/>
            </a:lvl1pPr>
          </a:lstStyle>
          <a:p>
            <a:pPr lvl="0"/>
            <a:r>
              <a:rPr lang="en-US" dirty="0"/>
              <a:t>Subtitle</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
        <p:nvSpPr>
          <p:cNvPr id="2" name="Picture Placeholder 8">
            <a:extLst>
              <a:ext uri="{FF2B5EF4-FFF2-40B4-BE49-F238E27FC236}">
                <a16:creationId xmlns:a16="http://schemas.microsoft.com/office/drawing/2014/main" id="{5A642E0C-54FF-DC6E-BFF1-3CBF9AAA2935}"/>
              </a:ext>
            </a:extLst>
          </p:cNvPr>
          <p:cNvSpPr>
            <a:spLocks noGrp="1"/>
          </p:cNvSpPr>
          <p:nvPr>
            <p:ph type="pic" sz="quarter" idx="18"/>
          </p:nvPr>
        </p:nvSpPr>
        <p:spPr>
          <a:xfrm>
            <a:off x="8232876" y="324904"/>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3245774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layout 0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4000" y="1713600"/>
            <a:ext cx="7587832" cy="419256"/>
          </a:xfrm>
        </p:spPr>
        <p:txBody>
          <a:bodyPr anchor="ctr">
            <a:noAutofit/>
          </a:bodyPr>
          <a:lstStyle>
            <a:lvl1pPr marL="0" indent="0">
              <a:lnSpc>
                <a:spcPct val="85000"/>
              </a:lnSpc>
              <a:defRPr sz="2800" b="1">
                <a:solidFill>
                  <a:srgbClr val="00A33B"/>
                </a:solidFill>
              </a:defRPr>
            </a:lvl1pPr>
          </a:lstStyle>
          <a:p>
            <a:r>
              <a:rPr lang="en-US" dirty="0"/>
              <a:t>Title</a:t>
            </a:r>
            <a:endParaRPr lang="en-GB" dirty="0"/>
          </a:p>
        </p:txBody>
      </p:sp>
      <p:sp>
        <p:nvSpPr>
          <p:cNvPr id="3" name="Subtitle 2"/>
          <p:cNvSpPr>
            <a:spLocks noGrp="1"/>
          </p:cNvSpPr>
          <p:nvPr>
            <p:ph type="subTitle" idx="1" hasCustomPrompt="1"/>
          </p:nvPr>
        </p:nvSpPr>
        <p:spPr>
          <a:xfrm>
            <a:off x="324000" y="2420888"/>
            <a:ext cx="7587832" cy="288032"/>
          </a:xfrm>
        </p:spPr>
        <p:txBody>
          <a:bodyPr numCol="1">
            <a:no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14" name="Text Placeholder 13">
            <a:extLst>
              <a:ext uri="{FF2B5EF4-FFF2-40B4-BE49-F238E27FC236}">
                <a16:creationId xmlns:a16="http://schemas.microsoft.com/office/drawing/2014/main" id="{96E4D7C3-E361-9B6B-76A1-6B4574646651}"/>
              </a:ext>
            </a:extLst>
          </p:cNvPr>
          <p:cNvSpPr>
            <a:spLocks noGrp="1"/>
          </p:cNvSpPr>
          <p:nvPr>
            <p:ph type="body" sz="quarter" idx="10" hasCustomPrompt="1"/>
          </p:nvPr>
        </p:nvSpPr>
        <p:spPr>
          <a:xfrm>
            <a:off x="323850" y="3068637"/>
            <a:ext cx="7587832" cy="3209763"/>
          </a:xfrm>
        </p:spPr>
        <p:txBody>
          <a:bodyPr numCol="1"/>
          <a:lstStyle>
            <a:lvl1pPr marL="0" indent="0">
              <a:buNone/>
              <a:defRPr>
                <a:solidFill>
                  <a:schemeClr val="tx1"/>
                </a:solidFill>
              </a:defRPr>
            </a:lvl1pPr>
            <a:lvl5pPr>
              <a:defRPr/>
            </a:lvl5pPr>
          </a:lstStyle>
          <a:p>
            <a:pPr lvl="0"/>
            <a:r>
              <a:rPr lang="en-US" dirty="0"/>
              <a:t>Body text (1 column layout, 2/3 slide width)</a:t>
            </a:r>
            <a:endParaRPr lang="en-GB" dirty="0"/>
          </a:p>
        </p:txBody>
      </p:sp>
    </p:spTree>
    <p:extLst>
      <p:ext uri="{BB962C8B-B14F-4D97-AF65-F5344CB8AC3E}">
        <p14:creationId xmlns:p14="http://schemas.microsoft.com/office/powerpoint/2010/main" val="37459737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hoto and text layout 37">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3632773"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2528" y="4944599"/>
            <a:ext cx="7590715" cy="1333801"/>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3264" y="3590999"/>
            <a:ext cx="7589979"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2528" y="4296599"/>
            <a:ext cx="7590715" cy="288000"/>
          </a:xfrm>
        </p:spPr>
        <p:txBody>
          <a:bodyPr numCol="1"/>
          <a:lstStyle>
            <a:lvl1pPr marL="0" indent="0">
              <a:buNone/>
              <a:defRPr sz="2400"/>
            </a:lvl1pPr>
          </a:lstStyle>
          <a:p>
            <a:pPr lvl="0"/>
            <a:r>
              <a:rPr lang="en-US" dirty="0"/>
              <a:t>Subtitle (1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
        <p:nvSpPr>
          <p:cNvPr id="2" name="Picture Placeholder 8">
            <a:extLst>
              <a:ext uri="{FF2B5EF4-FFF2-40B4-BE49-F238E27FC236}">
                <a16:creationId xmlns:a16="http://schemas.microsoft.com/office/drawing/2014/main" id="{5A642E0C-54FF-DC6E-BFF1-3CBF9AAA2935}"/>
              </a:ext>
            </a:extLst>
          </p:cNvPr>
          <p:cNvSpPr>
            <a:spLocks noGrp="1"/>
          </p:cNvSpPr>
          <p:nvPr>
            <p:ph type="pic" sz="quarter" idx="18"/>
          </p:nvPr>
        </p:nvSpPr>
        <p:spPr>
          <a:xfrm>
            <a:off x="8232876" y="324904"/>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7399899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to and text layout 38">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3632773"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2528" y="4944599"/>
            <a:ext cx="7590715" cy="1333801"/>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3264" y="3590999"/>
            <a:ext cx="7589979"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2528" y="4296599"/>
            <a:ext cx="7590715" cy="288000"/>
          </a:xfrm>
        </p:spPr>
        <p:txBody>
          <a:bodyPr numCol="2" spcCol="324000"/>
          <a:lstStyle>
            <a:lvl1pPr marL="0" indent="0">
              <a:buNone/>
              <a:defRPr sz="2400"/>
            </a:lvl1pPr>
          </a:lstStyle>
          <a:p>
            <a:pPr lvl="0"/>
            <a:r>
              <a:rPr lang="en-US" dirty="0"/>
              <a:t>Subtitle (2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
        <p:nvSpPr>
          <p:cNvPr id="2" name="Picture Placeholder 8">
            <a:extLst>
              <a:ext uri="{FF2B5EF4-FFF2-40B4-BE49-F238E27FC236}">
                <a16:creationId xmlns:a16="http://schemas.microsoft.com/office/drawing/2014/main" id="{5A642E0C-54FF-DC6E-BFF1-3CBF9AAA2935}"/>
              </a:ext>
            </a:extLst>
          </p:cNvPr>
          <p:cNvSpPr>
            <a:spLocks noGrp="1"/>
          </p:cNvSpPr>
          <p:nvPr>
            <p:ph type="pic" sz="quarter" idx="18"/>
          </p:nvPr>
        </p:nvSpPr>
        <p:spPr>
          <a:xfrm>
            <a:off x="8232876" y="324904"/>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31546667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 and text layout 39">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3632773"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4279662" y="4944599"/>
            <a:ext cx="7586723" cy="1333801"/>
          </a:xfrm>
        </p:spPr>
        <p:txBody>
          <a:bodyPr numCol="1"/>
          <a:lstStyle>
            <a:lvl1pPr marL="0" indent="0">
              <a:buNone/>
              <a:defRPr/>
            </a:lvl1pPr>
          </a:lstStyle>
          <a:p>
            <a:r>
              <a:rPr lang="en-US" dirty="0"/>
              <a:t>Body text (1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9813" y="3590999"/>
            <a:ext cx="7586572"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9077" y="4296599"/>
            <a:ext cx="7586572" cy="288000"/>
          </a:xfrm>
        </p:spPr>
        <p:txBody>
          <a:bodyPr numCol="1"/>
          <a:lstStyle>
            <a:lvl1pPr marL="0" indent="0">
              <a:buNone/>
              <a:defRPr sz="2400"/>
            </a:lvl1pPr>
          </a:lstStyle>
          <a:p>
            <a:pPr lvl="0"/>
            <a:r>
              <a:rPr lang="en-US" dirty="0"/>
              <a:t>Subtitle</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
        <p:nvSpPr>
          <p:cNvPr id="2" name="Picture Placeholder 8">
            <a:extLst>
              <a:ext uri="{FF2B5EF4-FFF2-40B4-BE49-F238E27FC236}">
                <a16:creationId xmlns:a16="http://schemas.microsoft.com/office/drawing/2014/main" id="{5A642E0C-54FF-DC6E-BFF1-3CBF9AAA2935}"/>
              </a:ext>
            </a:extLst>
          </p:cNvPr>
          <p:cNvSpPr>
            <a:spLocks noGrp="1"/>
          </p:cNvSpPr>
          <p:nvPr>
            <p:ph type="pic" sz="quarter" idx="18"/>
          </p:nvPr>
        </p:nvSpPr>
        <p:spPr>
          <a:xfrm>
            <a:off x="8232876" y="324904"/>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170452512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 and text layout 4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3632773"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4279662" y="4944599"/>
            <a:ext cx="7586723" cy="1333800"/>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9813" y="3590999"/>
            <a:ext cx="7586572"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9077" y="4296599"/>
            <a:ext cx="7586572" cy="288000"/>
          </a:xfrm>
        </p:spPr>
        <p:txBody>
          <a:bodyPr numCol="1"/>
          <a:lstStyle>
            <a:lvl1pPr marL="0" indent="0">
              <a:buNone/>
              <a:defRPr sz="2400"/>
            </a:lvl1pPr>
          </a:lstStyle>
          <a:p>
            <a:pPr lvl="0"/>
            <a:r>
              <a:rPr lang="en-US" dirty="0"/>
              <a:t>Subtitle (1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
        <p:nvSpPr>
          <p:cNvPr id="2" name="Picture Placeholder 8">
            <a:extLst>
              <a:ext uri="{FF2B5EF4-FFF2-40B4-BE49-F238E27FC236}">
                <a16:creationId xmlns:a16="http://schemas.microsoft.com/office/drawing/2014/main" id="{5A642E0C-54FF-DC6E-BFF1-3CBF9AAA2935}"/>
              </a:ext>
            </a:extLst>
          </p:cNvPr>
          <p:cNvSpPr>
            <a:spLocks noGrp="1"/>
          </p:cNvSpPr>
          <p:nvPr>
            <p:ph type="pic" sz="quarter" idx="18"/>
          </p:nvPr>
        </p:nvSpPr>
        <p:spPr>
          <a:xfrm>
            <a:off x="8232876" y="324904"/>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29830983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hoto and text layout 4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3632773"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4279662" y="4944599"/>
            <a:ext cx="7586723" cy="1333800"/>
          </a:xfrm>
        </p:spPr>
        <p:txBody>
          <a:bodyPr numCol="2" spcCol="324000"/>
          <a:lstStyle>
            <a:lvl1pPr marL="0" indent="0">
              <a:buNone/>
              <a:defRPr/>
            </a:lvl1pPr>
          </a:lstStyle>
          <a:p>
            <a:r>
              <a:rPr lang="en-US" dirty="0"/>
              <a:t>Body text (2 column layout, 2/3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4279813" y="3590999"/>
            <a:ext cx="7586572"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4279077" y="4296599"/>
            <a:ext cx="7586572" cy="288000"/>
          </a:xfrm>
        </p:spPr>
        <p:txBody>
          <a:bodyPr numCol="2" spcCol="324000"/>
          <a:lstStyle>
            <a:lvl1pPr marL="0" indent="0">
              <a:buNone/>
              <a:defRPr sz="2400"/>
            </a:lvl1pPr>
          </a:lstStyle>
          <a:p>
            <a:pPr lvl="0"/>
            <a:r>
              <a:rPr lang="en-US" dirty="0"/>
              <a:t>Subtitle (2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
        <p:nvSpPr>
          <p:cNvPr id="2" name="Picture Placeholder 8">
            <a:extLst>
              <a:ext uri="{FF2B5EF4-FFF2-40B4-BE49-F238E27FC236}">
                <a16:creationId xmlns:a16="http://schemas.microsoft.com/office/drawing/2014/main" id="{5A642E0C-54FF-DC6E-BFF1-3CBF9AAA2935}"/>
              </a:ext>
            </a:extLst>
          </p:cNvPr>
          <p:cNvSpPr>
            <a:spLocks noGrp="1"/>
          </p:cNvSpPr>
          <p:nvPr>
            <p:ph type="pic" sz="quarter" idx="18"/>
          </p:nvPr>
        </p:nvSpPr>
        <p:spPr>
          <a:xfrm>
            <a:off x="8232876" y="324904"/>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232571433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hoto and text layout 4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3632773"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2528" y="4944599"/>
            <a:ext cx="11543121" cy="1333800"/>
          </a:xfrm>
        </p:spPr>
        <p:txBody>
          <a:bodyPr numCol="1"/>
          <a:lstStyle>
            <a:lvl1pPr marL="0" indent="0">
              <a:buNone/>
              <a:defRPr/>
            </a:lvl1pPr>
          </a:lstStyle>
          <a:p>
            <a:r>
              <a:rPr lang="en-US" dirty="0"/>
              <a:t>Body text (1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3264" y="3590999"/>
            <a:ext cx="11542385"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2528" y="4296599"/>
            <a:ext cx="11543121" cy="288000"/>
          </a:xfrm>
        </p:spPr>
        <p:txBody>
          <a:bodyPr numCol="1"/>
          <a:lstStyle>
            <a:lvl1pPr marL="0" indent="0">
              <a:buNone/>
              <a:defRPr sz="2400"/>
            </a:lvl1pPr>
          </a:lstStyle>
          <a:p>
            <a:pPr lvl="0"/>
            <a:r>
              <a:rPr lang="en-US" dirty="0"/>
              <a:t>Subtitle</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
        <p:nvSpPr>
          <p:cNvPr id="2" name="Picture Placeholder 8">
            <a:extLst>
              <a:ext uri="{FF2B5EF4-FFF2-40B4-BE49-F238E27FC236}">
                <a16:creationId xmlns:a16="http://schemas.microsoft.com/office/drawing/2014/main" id="{5A642E0C-54FF-DC6E-BFF1-3CBF9AAA2935}"/>
              </a:ext>
            </a:extLst>
          </p:cNvPr>
          <p:cNvSpPr>
            <a:spLocks noGrp="1"/>
          </p:cNvSpPr>
          <p:nvPr>
            <p:ph type="pic" sz="quarter" idx="18"/>
          </p:nvPr>
        </p:nvSpPr>
        <p:spPr>
          <a:xfrm>
            <a:off x="8232876" y="324904"/>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36024065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hoto and text layout 4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3632773"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2528" y="4944599"/>
            <a:ext cx="11543121" cy="1333800"/>
          </a:xfrm>
        </p:spPr>
        <p:txBody>
          <a:bodyPr numCol="3" spcCol="324000"/>
          <a:lstStyle>
            <a:lvl1pPr marL="0" indent="0">
              <a:buNone/>
              <a:defRPr/>
            </a:lvl1pPr>
          </a:lstStyle>
          <a:p>
            <a:r>
              <a:rPr lang="en-US" dirty="0"/>
              <a:t>Body text (3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3264" y="3590999"/>
            <a:ext cx="11542385"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2528" y="4296599"/>
            <a:ext cx="11543121" cy="288000"/>
          </a:xfrm>
        </p:spPr>
        <p:txBody>
          <a:bodyPr numCol="1"/>
          <a:lstStyle>
            <a:lvl1pPr marL="0" indent="0">
              <a:buNone/>
              <a:defRPr sz="2400"/>
            </a:lvl1pPr>
          </a:lstStyle>
          <a:p>
            <a:pPr lvl="0"/>
            <a:r>
              <a:rPr lang="en-US" dirty="0"/>
              <a:t>Subtitle (1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
        <p:nvSpPr>
          <p:cNvPr id="2" name="Picture Placeholder 8">
            <a:extLst>
              <a:ext uri="{FF2B5EF4-FFF2-40B4-BE49-F238E27FC236}">
                <a16:creationId xmlns:a16="http://schemas.microsoft.com/office/drawing/2014/main" id="{5A642E0C-54FF-DC6E-BFF1-3CBF9AAA2935}"/>
              </a:ext>
            </a:extLst>
          </p:cNvPr>
          <p:cNvSpPr>
            <a:spLocks noGrp="1"/>
          </p:cNvSpPr>
          <p:nvPr>
            <p:ph type="pic" sz="quarter" idx="18"/>
          </p:nvPr>
        </p:nvSpPr>
        <p:spPr>
          <a:xfrm>
            <a:off x="8232876" y="324904"/>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64781280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Photo and text layout 4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3632773" cy="2943003"/>
          </a:xfrm>
          <a:solidFill>
            <a:schemeClr val="bg1">
              <a:lumMod val="95000"/>
            </a:schemeClr>
          </a:solidFill>
        </p:spPr>
        <p:txBody>
          <a:bodyPr/>
          <a:lstStyle/>
          <a:p>
            <a:r>
              <a:rPr lang="en-US" dirty="0"/>
              <a:t>Click icon to add picture</a:t>
            </a: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2528" y="4944599"/>
            <a:ext cx="11543121" cy="1333800"/>
          </a:xfrm>
        </p:spPr>
        <p:txBody>
          <a:bodyPr numCol="3" spcCol="324000"/>
          <a:lstStyle>
            <a:lvl1pPr marL="0" indent="0">
              <a:buNone/>
              <a:defRPr/>
            </a:lvl1pPr>
          </a:lstStyle>
          <a:p>
            <a:r>
              <a:rPr lang="en-US" dirty="0"/>
              <a:t>Body text (3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3264" y="3590999"/>
            <a:ext cx="11542385"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2528" y="4296599"/>
            <a:ext cx="11543121" cy="288000"/>
          </a:xfrm>
        </p:spPr>
        <p:txBody>
          <a:bodyPr numCol="3" spcCol="324000"/>
          <a:lstStyle>
            <a:lvl1pPr marL="0" indent="0">
              <a:buNone/>
              <a:defRPr sz="2400"/>
            </a:lvl1pPr>
          </a:lstStyle>
          <a:p>
            <a:pPr lvl="0"/>
            <a:r>
              <a:rPr lang="en-US" dirty="0"/>
              <a:t>Subtitle (3 column)</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
        <p:nvSpPr>
          <p:cNvPr id="2" name="Picture Placeholder 8">
            <a:extLst>
              <a:ext uri="{FF2B5EF4-FFF2-40B4-BE49-F238E27FC236}">
                <a16:creationId xmlns:a16="http://schemas.microsoft.com/office/drawing/2014/main" id="{5A642E0C-54FF-DC6E-BFF1-3CBF9AAA2935}"/>
              </a:ext>
            </a:extLst>
          </p:cNvPr>
          <p:cNvSpPr>
            <a:spLocks noGrp="1"/>
          </p:cNvSpPr>
          <p:nvPr>
            <p:ph type="pic" sz="quarter" idx="18"/>
          </p:nvPr>
        </p:nvSpPr>
        <p:spPr>
          <a:xfrm>
            <a:off x="8232876" y="324904"/>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9687206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on shape examp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2528" y="4944599"/>
            <a:ext cx="11543121" cy="1333800"/>
          </a:xfrm>
        </p:spPr>
        <p:txBody>
          <a:bodyPr numCol="3" spcCol="324000"/>
          <a:lstStyle>
            <a:lvl1pPr marL="0" indent="0">
              <a:buNone/>
              <a:defRPr/>
            </a:lvl1pPr>
          </a:lstStyle>
          <a:p>
            <a:r>
              <a:rPr lang="en-US" dirty="0"/>
              <a:t>Body text (3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3264" y="3590999"/>
            <a:ext cx="11542385"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2528" y="4296599"/>
            <a:ext cx="11543121" cy="288000"/>
          </a:xfrm>
        </p:spPr>
        <p:txBody>
          <a:bodyPr numCol="3" spcCol="324000"/>
          <a:lstStyle>
            <a:lvl1pPr marL="0" indent="0">
              <a:buNone/>
              <a:defRPr sz="2400"/>
            </a:lvl1pPr>
          </a:lstStyle>
          <a:p>
            <a:pPr lvl="0"/>
            <a:r>
              <a:rPr lang="en-US" dirty="0"/>
              <a:t>Subtitle (3 column)</a:t>
            </a:r>
            <a:endParaRPr lang="en-GB" dirty="0"/>
          </a:p>
        </p:txBody>
      </p:sp>
      <p:sp>
        <p:nvSpPr>
          <p:cNvPr id="3" name="Oval 2">
            <a:extLst>
              <a:ext uri="{FF2B5EF4-FFF2-40B4-BE49-F238E27FC236}">
                <a16:creationId xmlns:a16="http://schemas.microsoft.com/office/drawing/2014/main" id="{C3F01D01-AB05-E162-515B-76A31D160044}"/>
              </a:ext>
            </a:extLst>
          </p:cNvPr>
          <p:cNvSpPr/>
          <p:nvPr userDrawn="1"/>
        </p:nvSpPr>
        <p:spPr>
          <a:xfrm>
            <a:off x="659587" y="323997"/>
            <a:ext cx="2952328" cy="2952328"/>
          </a:xfrm>
          <a:prstGeom prst="ellipse">
            <a:avLst/>
          </a:prstGeom>
          <a:solidFill>
            <a:srgbClr val="00A3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6">
            <a:extLst>
              <a:ext uri="{FF2B5EF4-FFF2-40B4-BE49-F238E27FC236}">
                <a16:creationId xmlns:a16="http://schemas.microsoft.com/office/drawing/2014/main" id="{D8247DEA-5BC1-6B7B-A623-AFA4C5B766B6}"/>
              </a:ext>
            </a:extLst>
          </p:cNvPr>
          <p:cNvSpPr>
            <a:spLocks noGrp="1"/>
          </p:cNvSpPr>
          <p:nvPr>
            <p:ph type="body" sz="quarter" idx="16" hasCustomPrompt="1"/>
          </p:nvPr>
        </p:nvSpPr>
        <p:spPr>
          <a:xfrm>
            <a:off x="982663" y="908721"/>
            <a:ext cx="2305050" cy="1728118"/>
          </a:xfrm>
        </p:spPr>
        <p:txBody>
          <a:bodyPr lIns="72000" tIns="0" rIns="72000" anchor="ctr" anchorCtr="0"/>
          <a:lstStyle>
            <a:lvl1pPr marL="0" indent="0" algn="ctr">
              <a:buNone/>
              <a:defRPr sz="2800" b="1">
                <a:solidFill>
                  <a:schemeClr val="bg1"/>
                </a:solidFill>
              </a:defRPr>
            </a:lvl1pPr>
          </a:lstStyle>
          <a:p>
            <a:pPr lvl="0"/>
            <a:r>
              <a:rPr lang="en-US" dirty="0"/>
              <a:t>Lorem ipsum dolor sit </a:t>
            </a:r>
            <a:r>
              <a:rPr lang="en-US" dirty="0" err="1"/>
              <a:t>amet</a:t>
            </a:r>
            <a:endParaRPr lang="en-GB" dirty="0"/>
          </a:p>
        </p:txBody>
      </p:sp>
      <p:sp>
        <p:nvSpPr>
          <p:cNvPr id="8" name="Oval 7">
            <a:extLst>
              <a:ext uri="{FF2B5EF4-FFF2-40B4-BE49-F238E27FC236}">
                <a16:creationId xmlns:a16="http://schemas.microsoft.com/office/drawing/2014/main" id="{E70AA365-E213-9E58-3D02-65749EFF2319}"/>
              </a:ext>
            </a:extLst>
          </p:cNvPr>
          <p:cNvSpPr/>
          <p:nvPr userDrawn="1"/>
        </p:nvSpPr>
        <p:spPr>
          <a:xfrm>
            <a:off x="4618292" y="323997"/>
            <a:ext cx="2952328" cy="2952328"/>
          </a:xfrm>
          <a:prstGeom prst="ellipse">
            <a:avLst/>
          </a:prstGeom>
          <a:solidFill>
            <a:srgbClr val="00A3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 Placeholder 6">
            <a:extLst>
              <a:ext uri="{FF2B5EF4-FFF2-40B4-BE49-F238E27FC236}">
                <a16:creationId xmlns:a16="http://schemas.microsoft.com/office/drawing/2014/main" id="{982DFF72-0D1A-B38A-741D-F777CE141BE2}"/>
              </a:ext>
            </a:extLst>
          </p:cNvPr>
          <p:cNvSpPr>
            <a:spLocks noGrp="1"/>
          </p:cNvSpPr>
          <p:nvPr>
            <p:ph type="body" sz="quarter" idx="17" hasCustomPrompt="1"/>
          </p:nvPr>
        </p:nvSpPr>
        <p:spPr>
          <a:xfrm>
            <a:off x="4941368" y="908721"/>
            <a:ext cx="2305050" cy="1728118"/>
          </a:xfrm>
        </p:spPr>
        <p:txBody>
          <a:bodyPr lIns="72000" tIns="0" rIns="72000" anchor="ctr" anchorCtr="0"/>
          <a:lstStyle>
            <a:lvl1pPr marL="0" indent="0" algn="ctr">
              <a:buNone/>
              <a:defRPr sz="2800" b="1">
                <a:solidFill>
                  <a:schemeClr val="bg1"/>
                </a:solidFill>
              </a:defRPr>
            </a:lvl1pPr>
          </a:lstStyle>
          <a:p>
            <a:pPr lvl="0"/>
            <a:r>
              <a:rPr lang="en-US" dirty="0"/>
              <a:t>Lorem ipsum dolor sit </a:t>
            </a:r>
            <a:r>
              <a:rPr lang="en-US" dirty="0" err="1"/>
              <a:t>amet</a:t>
            </a:r>
            <a:endParaRPr lang="en-GB" dirty="0"/>
          </a:p>
        </p:txBody>
      </p:sp>
      <p:sp>
        <p:nvSpPr>
          <p:cNvPr id="14" name="Oval 13">
            <a:extLst>
              <a:ext uri="{FF2B5EF4-FFF2-40B4-BE49-F238E27FC236}">
                <a16:creationId xmlns:a16="http://schemas.microsoft.com/office/drawing/2014/main" id="{3C7A4ABB-537E-3D7C-B46D-8577E2CA645E}"/>
              </a:ext>
            </a:extLst>
          </p:cNvPr>
          <p:cNvSpPr/>
          <p:nvPr userDrawn="1"/>
        </p:nvSpPr>
        <p:spPr>
          <a:xfrm>
            <a:off x="8580085" y="323997"/>
            <a:ext cx="2952328" cy="2952328"/>
          </a:xfrm>
          <a:prstGeom prst="ellipse">
            <a:avLst/>
          </a:prstGeom>
          <a:solidFill>
            <a:srgbClr val="00A3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 Placeholder 6">
            <a:extLst>
              <a:ext uri="{FF2B5EF4-FFF2-40B4-BE49-F238E27FC236}">
                <a16:creationId xmlns:a16="http://schemas.microsoft.com/office/drawing/2014/main" id="{F7F78413-524F-9DFD-6B6B-F4D81EF1D338}"/>
              </a:ext>
            </a:extLst>
          </p:cNvPr>
          <p:cNvSpPr>
            <a:spLocks noGrp="1"/>
          </p:cNvSpPr>
          <p:nvPr>
            <p:ph type="body" sz="quarter" idx="18" hasCustomPrompt="1"/>
          </p:nvPr>
        </p:nvSpPr>
        <p:spPr>
          <a:xfrm>
            <a:off x="8903161" y="908721"/>
            <a:ext cx="2305050" cy="1728118"/>
          </a:xfrm>
        </p:spPr>
        <p:txBody>
          <a:bodyPr lIns="72000" tIns="0" rIns="72000" anchor="ctr" anchorCtr="0"/>
          <a:lstStyle>
            <a:lvl1pPr marL="0" indent="0" algn="ctr">
              <a:buNone/>
              <a:defRPr sz="2800" b="1">
                <a:solidFill>
                  <a:schemeClr val="bg1"/>
                </a:solidFill>
              </a:defRPr>
            </a:lvl1pPr>
          </a:lstStyle>
          <a:p>
            <a:pPr lvl="0"/>
            <a:r>
              <a:rPr lang="en-US" dirty="0"/>
              <a:t>Lorem ipsum dolor sit </a:t>
            </a:r>
            <a:r>
              <a:rPr lang="en-US" dirty="0" err="1"/>
              <a:t>amet</a:t>
            </a:r>
            <a:endParaRPr lang="en-GB" dirty="0"/>
          </a:p>
        </p:txBody>
      </p:sp>
    </p:spTree>
    <p:extLst>
      <p:ext uri="{BB962C8B-B14F-4D97-AF65-F5344CB8AC3E}">
        <p14:creationId xmlns:p14="http://schemas.microsoft.com/office/powerpoint/2010/main" val="426003471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93962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layout 0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4000" y="1713600"/>
            <a:ext cx="7587832" cy="419256"/>
          </a:xfrm>
        </p:spPr>
        <p:txBody>
          <a:bodyPr anchor="ctr">
            <a:noAutofit/>
          </a:bodyPr>
          <a:lstStyle>
            <a:lvl1pPr marL="0" indent="0">
              <a:lnSpc>
                <a:spcPct val="85000"/>
              </a:lnSpc>
              <a:defRPr sz="2800" b="1">
                <a:solidFill>
                  <a:srgbClr val="00A33B"/>
                </a:solidFill>
              </a:defRPr>
            </a:lvl1pPr>
          </a:lstStyle>
          <a:p>
            <a:r>
              <a:rPr lang="en-US" dirty="0"/>
              <a:t>Title</a:t>
            </a:r>
            <a:endParaRPr lang="en-GB" dirty="0"/>
          </a:p>
        </p:txBody>
      </p:sp>
      <p:sp>
        <p:nvSpPr>
          <p:cNvPr id="3" name="Subtitle 2"/>
          <p:cNvSpPr>
            <a:spLocks noGrp="1"/>
          </p:cNvSpPr>
          <p:nvPr>
            <p:ph type="subTitle" idx="1" hasCustomPrompt="1"/>
          </p:nvPr>
        </p:nvSpPr>
        <p:spPr>
          <a:xfrm>
            <a:off x="324000" y="2420888"/>
            <a:ext cx="7587832" cy="288032"/>
          </a:xfrm>
        </p:spPr>
        <p:txBody>
          <a:bodyPr numCol="1">
            <a:no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(1 column)</a:t>
            </a:r>
          </a:p>
        </p:txBody>
      </p:sp>
      <p:sp>
        <p:nvSpPr>
          <p:cNvPr id="14" name="Text Placeholder 13">
            <a:extLst>
              <a:ext uri="{FF2B5EF4-FFF2-40B4-BE49-F238E27FC236}">
                <a16:creationId xmlns:a16="http://schemas.microsoft.com/office/drawing/2014/main" id="{96E4D7C3-E361-9B6B-76A1-6B4574646651}"/>
              </a:ext>
            </a:extLst>
          </p:cNvPr>
          <p:cNvSpPr>
            <a:spLocks noGrp="1"/>
          </p:cNvSpPr>
          <p:nvPr>
            <p:ph type="body" sz="quarter" idx="10" hasCustomPrompt="1"/>
          </p:nvPr>
        </p:nvSpPr>
        <p:spPr>
          <a:xfrm>
            <a:off x="323850" y="3068637"/>
            <a:ext cx="7587832" cy="3209763"/>
          </a:xfrm>
        </p:spPr>
        <p:txBody>
          <a:bodyPr bIns="0" numCol="2"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solidFill>
                  <a:schemeClr val="tx1"/>
                </a:solidFill>
              </a:defRPr>
            </a:lvl1pPr>
            <a:lvl5pPr>
              <a:defRPr/>
            </a:lvl5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(2 column layout, 2/3 slide width)</a:t>
            </a:r>
            <a:endParaRPr lang="en-GB" dirty="0"/>
          </a:p>
          <a:p>
            <a:pPr lvl="0"/>
            <a:endParaRPr lang="en-GB"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34_Title slide 1">
    <p:bg>
      <p:bgPr>
        <a:solidFill>
          <a:schemeClr val="bg1"/>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938B1DB0-2C34-6211-318D-1BCAB71DF152}"/>
              </a:ext>
            </a:extLst>
          </p:cNvPr>
          <p:cNvSpPr>
            <a:spLocks noGrp="1"/>
          </p:cNvSpPr>
          <p:nvPr>
            <p:ph type="pic" sz="quarter" idx="13"/>
          </p:nvPr>
        </p:nvSpPr>
        <p:spPr>
          <a:xfrm>
            <a:off x="4280470" y="323998"/>
            <a:ext cx="3632773" cy="2943003"/>
          </a:xfrm>
          <a:solidFill>
            <a:schemeClr val="bg1">
              <a:lumMod val="95000"/>
            </a:schemeClr>
          </a:solidFill>
        </p:spPr>
        <p:txBody>
          <a:bodyPr/>
          <a:lstStyle/>
          <a:p>
            <a:r>
              <a:rPr lang="en-US" dirty="0"/>
              <a:t>Click icon to add picture</a:t>
            </a:r>
            <a:endParaRPr lang="en-GB" dirty="0"/>
          </a:p>
        </p:txBody>
      </p:sp>
      <p:sp>
        <p:nvSpPr>
          <p:cNvPr id="4" name="Rectangle 3">
            <a:extLst>
              <a:ext uri="{FF2B5EF4-FFF2-40B4-BE49-F238E27FC236}">
                <a16:creationId xmlns:a16="http://schemas.microsoft.com/office/drawing/2014/main" id="{B5C71A4D-3216-2207-6291-50113A13CC12}"/>
              </a:ext>
            </a:extLst>
          </p:cNvPr>
          <p:cNvSpPr/>
          <p:nvPr userDrawn="1"/>
        </p:nvSpPr>
        <p:spPr>
          <a:xfrm>
            <a:off x="0" y="0"/>
            <a:ext cx="32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Rectangle 4">
            <a:extLst>
              <a:ext uri="{FF2B5EF4-FFF2-40B4-BE49-F238E27FC236}">
                <a16:creationId xmlns:a16="http://schemas.microsoft.com/office/drawing/2014/main" id="{45611C9D-6185-B06D-F59C-29F43E411B94}"/>
              </a:ext>
            </a:extLst>
          </p:cNvPr>
          <p:cNvSpPr/>
          <p:nvPr userDrawn="1"/>
        </p:nvSpPr>
        <p:spPr>
          <a:xfrm>
            <a:off x="11868000" y="0"/>
            <a:ext cx="324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 name="Rectangle 5">
            <a:extLst>
              <a:ext uri="{FF2B5EF4-FFF2-40B4-BE49-F238E27FC236}">
                <a16:creationId xmlns:a16="http://schemas.microsoft.com/office/drawing/2014/main" id="{F38DFB7D-26A7-4EC9-3326-F4865DC2249D}"/>
              </a:ext>
            </a:extLst>
          </p:cNvPr>
          <p:cNvSpPr/>
          <p:nvPr userDrawn="1"/>
        </p:nvSpPr>
        <p:spPr>
          <a:xfrm rot="5400000">
            <a:off x="5934000" y="-5934000"/>
            <a:ext cx="324000" cy="12192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Rectangle 6">
            <a:extLst>
              <a:ext uri="{FF2B5EF4-FFF2-40B4-BE49-F238E27FC236}">
                <a16:creationId xmlns:a16="http://schemas.microsoft.com/office/drawing/2014/main" id="{30BB5D73-81F8-860B-0945-AEA7528C72A7}"/>
              </a:ext>
            </a:extLst>
          </p:cNvPr>
          <p:cNvSpPr/>
          <p:nvPr userDrawn="1"/>
        </p:nvSpPr>
        <p:spPr>
          <a:xfrm rot="5400000">
            <a:off x="5934000" y="600000"/>
            <a:ext cx="324000" cy="12192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 Placeholder 8">
            <a:extLst>
              <a:ext uri="{FF2B5EF4-FFF2-40B4-BE49-F238E27FC236}">
                <a16:creationId xmlns:a16="http://schemas.microsoft.com/office/drawing/2014/main" id="{6C2617E6-1DF7-63A3-FE7A-8593860AE5DD}"/>
              </a:ext>
            </a:extLst>
          </p:cNvPr>
          <p:cNvSpPr>
            <a:spLocks noGrp="1"/>
          </p:cNvSpPr>
          <p:nvPr>
            <p:ph type="body" sz="quarter" idx="10" hasCustomPrompt="1"/>
          </p:nvPr>
        </p:nvSpPr>
        <p:spPr>
          <a:xfrm>
            <a:off x="322528" y="4944599"/>
            <a:ext cx="11543121" cy="1589400"/>
          </a:xfrm>
        </p:spPr>
        <p:txBody>
          <a:bodyPr numCol="3" spcCol="324000"/>
          <a:lstStyle>
            <a:lvl1pPr marL="0" indent="0">
              <a:buNone/>
              <a:defRPr/>
            </a:lvl1pPr>
          </a:lstStyle>
          <a:p>
            <a:r>
              <a:rPr lang="en-US" dirty="0"/>
              <a:t>Body text (3 column layout, full slide width)</a:t>
            </a:r>
            <a:endParaRPr lang="en-GB" dirty="0"/>
          </a:p>
        </p:txBody>
      </p:sp>
      <p:sp>
        <p:nvSpPr>
          <p:cNvPr id="13" name="Title 6">
            <a:extLst>
              <a:ext uri="{FF2B5EF4-FFF2-40B4-BE49-F238E27FC236}">
                <a16:creationId xmlns:a16="http://schemas.microsoft.com/office/drawing/2014/main" id="{0EE6E595-E086-72B6-C9C1-35B922C047F5}"/>
              </a:ext>
            </a:extLst>
          </p:cNvPr>
          <p:cNvSpPr>
            <a:spLocks noGrp="1"/>
          </p:cNvSpPr>
          <p:nvPr>
            <p:ph type="ctrTitle" hasCustomPrompt="1"/>
          </p:nvPr>
        </p:nvSpPr>
        <p:spPr>
          <a:xfrm>
            <a:off x="323264" y="3590999"/>
            <a:ext cx="11542385" cy="419256"/>
          </a:xfrm>
        </p:spPr>
        <p:txBody>
          <a:bodyPr/>
          <a:lstStyle>
            <a:lvl1pPr marL="0" indent="0">
              <a:defRPr>
                <a:solidFill>
                  <a:schemeClr val="tx1"/>
                </a:solidFill>
              </a:defRPr>
            </a:lvl1pPr>
          </a:lstStyle>
          <a:p>
            <a:r>
              <a:rPr lang="en-GB" dirty="0"/>
              <a:t>Title</a:t>
            </a:r>
          </a:p>
        </p:txBody>
      </p:sp>
      <p:sp>
        <p:nvSpPr>
          <p:cNvPr id="15" name="Text Placeholder 14">
            <a:extLst>
              <a:ext uri="{FF2B5EF4-FFF2-40B4-BE49-F238E27FC236}">
                <a16:creationId xmlns:a16="http://schemas.microsoft.com/office/drawing/2014/main" id="{72F3461D-A8ED-C7F6-1B9B-DB20FE3CF633}"/>
              </a:ext>
            </a:extLst>
          </p:cNvPr>
          <p:cNvSpPr>
            <a:spLocks noGrp="1"/>
          </p:cNvSpPr>
          <p:nvPr>
            <p:ph type="body" sz="quarter" idx="15" hasCustomPrompt="1"/>
          </p:nvPr>
        </p:nvSpPr>
        <p:spPr>
          <a:xfrm>
            <a:off x="322528" y="4296599"/>
            <a:ext cx="11543121" cy="288000"/>
          </a:xfrm>
        </p:spPr>
        <p:txBody>
          <a:bodyPr numCol="1"/>
          <a:lstStyle>
            <a:lvl1pPr marL="0" indent="0">
              <a:buNone/>
              <a:defRPr sz="2400"/>
            </a:lvl1pPr>
          </a:lstStyle>
          <a:p>
            <a:pPr lvl="0"/>
            <a:r>
              <a:rPr lang="en-US" dirty="0"/>
              <a:t>Subtitle</a:t>
            </a:r>
            <a:endParaRPr lang="en-GB" dirty="0"/>
          </a:p>
        </p:txBody>
      </p:sp>
      <p:sp>
        <p:nvSpPr>
          <p:cNvPr id="11" name="Picture Placeholder 8">
            <a:extLst>
              <a:ext uri="{FF2B5EF4-FFF2-40B4-BE49-F238E27FC236}">
                <a16:creationId xmlns:a16="http://schemas.microsoft.com/office/drawing/2014/main" id="{FCCED774-E2B9-2330-8C31-A85A416E7513}"/>
              </a:ext>
            </a:extLst>
          </p:cNvPr>
          <p:cNvSpPr>
            <a:spLocks noGrp="1"/>
          </p:cNvSpPr>
          <p:nvPr>
            <p:ph type="pic" sz="quarter" idx="17"/>
          </p:nvPr>
        </p:nvSpPr>
        <p:spPr>
          <a:xfrm>
            <a:off x="323264" y="323997"/>
            <a:ext cx="3632773" cy="2942999"/>
          </a:xfrm>
          <a:solidFill>
            <a:schemeClr val="bg1">
              <a:lumMod val="95000"/>
            </a:schemeClr>
          </a:solidFill>
        </p:spPr>
        <p:txBody>
          <a:bodyPr/>
          <a:lstStyle/>
          <a:p>
            <a:r>
              <a:rPr lang="en-US" dirty="0"/>
              <a:t>Click icon to add picture</a:t>
            </a:r>
            <a:endParaRPr lang="en-GB" dirty="0"/>
          </a:p>
        </p:txBody>
      </p:sp>
      <p:sp>
        <p:nvSpPr>
          <p:cNvPr id="2" name="Picture Placeholder 8">
            <a:extLst>
              <a:ext uri="{FF2B5EF4-FFF2-40B4-BE49-F238E27FC236}">
                <a16:creationId xmlns:a16="http://schemas.microsoft.com/office/drawing/2014/main" id="{5A642E0C-54FF-DC6E-BFF1-3CBF9AAA2935}"/>
              </a:ext>
            </a:extLst>
          </p:cNvPr>
          <p:cNvSpPr>
            <a:spLocks noGrp="1"/>
          </p:cNvSpPr>
          <p:nvPr>
            <p:ph type="pic" sz="quarter" idx="18"/>
          </p:nvPr>
        </p:nvSpPr>
        <p:spPr>
          <a:xfrm>
            <a:off x="8232876" y="324904"/>
            <a:ext cx="3632773" cy="2942999"/>
          </a:xfrm>
          <a:solidFill>
            <a:schemeClr val="bg1">
              <a:lumMod val="95000"/>
            </a:schemeClr>
          </a:solidFill>
        </p:spPr>
        <p:txBody>
          <a:bodyPr/>
          <a:lstStyle/>
          <a:p>
            <a:r>
              <a:rPr lang="en-US" dirty="0"/>
              <a:t>Click icon to add picture</a:t>
            </a:r>
            <a:endParaRPr lang="en-GB" dirty="0"/>
          </a:p>
        </p:txBody>
      </p:sp>
    </p:spTree>
    <p:extLst>
      <p:ext uri="{BB962C8B-B14F-4D97-AF65-F5344CB8AC3E}">
        <p14:creationId xmlns:p14="http://schemas.microsoft.com/office/powerpoint/2010/main" val="3443609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layout 0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24000" y="1713600"/>
            <a:ext cx="7587832" cy="419256"/>
          </a:xfrm>
        </p:spPr>
        <p:txBody>
          <a:bodyPr anchor="ctr">
            <a:noAutofit/>
          </a:bodyPr>
          <a:lstStyle>
            <a:lvl1pPr marL="0" indent="0">
              <a:lnSpc>
                <a:spcPct val="85000"/>
              </a:lnSpc>
              <a:defRPr sz="2800" b="1">
                <a:solidFill>
                  <a:srgbClr val="00A33B"/>
                </a:solidFill>
              </a:defRPr>
            </a:lvl1pPr>
          </a:lstStyle>
          <a:p>
            <a:r>
              <a:rPr lang="en-US" dirty="0"/>
              <a:t>Title</a:t>
            </a:r>
            <a:endParaRPr lang="en-GB" dirty="0"/>
          </a:p>
        </p:txBody>
      </p:sp>
      <p:sp>
        <p:nvSpPr>
          <p:cNvPr id="3" name="Subtitle 2"/>
          <p:cNvSpPr>
            <a:spLocks noGrp="1"/>
          </p:cNvSpPr>
          <p:nvPr>
            <p:ph type="subTitle" idx="1" hasCustomPrompt="1"/>
          </p:nvPr>
        </p:nvSpPr>
        <p:spPr>
          <a:xfrm>
            <a:off x="324000" y="2420888"/>
            <a:ext cx="7587832" cy="288032"/>
          </a:xfrm>
        </p:spPr>
        <p:txBody>
          <a:bodyPr numCol="2" spcCol="324000">
            <a:no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(2 column)</a:t>
            </a:r>
          </a:p>
        </p:txBody>
      </p:sp>
      <p:sp>
        <p:nvSpPr>
          <p:cNvPr id="14" name="Text Placeholder 13">
            <a:extLst>
              <a:ext uri="{FF2B5EF4-FFF2-40B4-BE49-F238E27FC236}">
                <a16:creationId xmlns:a16="http://schemas.microsoft.com/office/drawing/2014/main" id="{96E4D7C3-E361-9B6B-76A1-6B4574646651}"/>
              </a:ext>
            </a:extLst>
          </p:cNvPr>
          <p:cNvSpPr>
            <a:spLocks noGrp="1"/>
          </p:cNvSpPr>
          <p:nvPr>
            <p:ph type="body" sz="quarter" idx="10" hasCustomPrompt="1"/>
          </p:nvPr>
        </p:nvSpPr>
        <p:spPr>
          <a:xfrm>
            <a:off x="323850" y="3068637"/>
            <a:ext cx="7587832" cy="3209763"/>
          </a:xfrm>
        </p:spPr>
        <p:txBody>
          <a:bodyPr bIns="0" numCol="2" spcCol="324000"/>
          <a:lstStyle>
            <a:lvl1pPr marL="0" marR="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solidFill>
                  <a:schemeClr val="tx1"/>
                </a:solidFill>
              </a:defRPr>
            </a:lvl1pPr>
            <a:lvl5pPr>
              <a:defRPr/>
            </a:lvl5pPr>
          </a:lstStyle>
          <a:p>
            <a:pPr marL="0" marR="0" lvl="0" indent="0" algn="l" defTabSz="914400" rtl="0" eaLnBrk="1" fontAlgn="base" latinLnBrk="0" hangingPunct="1">
              <a:lnSpc>
                <a:spcPct val="95000"/>
              </a:lnSpc>
              <a:spcBef>
                <a:spcPct val="20000"/>
              </a:spcBef>
              <a:spcAft>
                <a:spcPct val="0"/>
              </a:spcAft>
              <a:buClrTx/>
              <a:buSzTx/>
              <a:buFont typeface="Arial" panose="020B0604020202020204" pitchFamily="34" charset="0"/>
              <a:buNone/>
              <a:tabLst/>
              <a:defRPr/>
            </a:pPr>
            <a:r>
              <a:rPr lang="en-US" dirty="0"/>
              <a:t>Body text (2 column layout, 2/3 slide width)</a:t>
            </a:r>
            <a:endParaRPr lang="en-GB" dirty="0"/>
          </a:p>
          <a:p>
            <a:pPr lvl="0"/>
            <a:endParaRPr lang="en-GB" dirty="0"/>
          </a:p>
        </p:txBody>
      </p:sp>
    </p:spTree>
    <p:extLst>
      <p:ext uri="{BB962C8B-B14F-4D97-AF65-F5344CB8AC3E}">
        <p14:creationId xmlns:p14="http://schemas.microsoft.com/office/powerpoint/2010/main" val="29819475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layout 0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80243" y="1713600"/>
            <a:ext cx="7587832" cy="419256"/>
          </a:xfrm>
        </p:spPr>
        <p:txBody>
          <a:bodyPr anchor="ctr">
            <a:noAutofit/>
          </a:bodyPr>
          <a:lstStyle>
            <a:lvl1pPr marL="0" indent="0">
              <a:lnSpc>
                <a:spcPct val="85000"/>
              </a:lnSpc>
              <a:defRPr sz="2800" b="1">
                <a:solidFill>
                  <a:srgbClr val="00A33B"/>
                </a:solidFill>
              </a:defRPr>
            </a:lvl1pPr>
          </a:lstStyle>
          <a:p>
            <a:r>
              <a:rPr lang="en-US" dirty="0"/>
              <a:t>Title</a:t>
            </a:r>
            <a:endParaRPr lang="en-GB" dirty="0"/>
          </a:p>
        </p:txBody>
      </p:sp>
      <p:sp>
        <p:nvSpPr>
          <p:cNvPr id="3" name="Subtitle 2"/>
          <p:cNvSpPr>
            <a:spLocks noGrp="1"/>
          </p:cNvSpPr>
          <p:nvPr>
            <p:ph type="subTitle" idx="1" hasCustomPrompt="1"/>
          </p:nvPr>
        </p:nvSpPr>
        <p:spPr>
          <a:xfrm>
            <a:off x="4280243" y="2420888"/>
            <a:ext cx="7587832" cy="288032"/>
          </a:xfrm>
        </p:spPr>
        <p:txBody>
          <a:bodyPr numCol="1">
            <a:no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p:txBody>
      </p:sp>
      <p:sp>
        <p:nvSpPr>
          <p:cNvPr id="14" name="Text Placeholder 13">
            <a:extLst>
              <a:ext uri="{FF2B5EF4-FFF2-40B4-BE49-F238E27FC236}">
                <a16:creationId xmlns:a16="http://schemas.microsoft.com/office/drawing/2014/main" id="{96E4D7C3-E361-9B6B-76A1-6B4574646651}"/>
              </a:ext>
            </a:extLst>
          </p:cNvPr>
          <p:cNvSpPr>
            <a:spLocks noGrp="1"/>
          </p:cNvSpPr>
          <p:nvPr>
            <p:ph type="body" sz="quarter" idx="10" hasCustomPrompt="1"/>
          </p:nvPr>
        </p:nvSpPr>
        <p:spPr>
          <a:xfrm>
            <a:off x="4280092" y="3068637"/>
            <a:ext cx="7587831" cy="3209763"/>
          </a:xfrm>
        </p:spPr>
        <p:txBody>
          <a:bodyPr numCol="1"/>
          <a:lstStyle>
            <a:lvl1pPr marL="0" indent="0">
              <a:buNone/>
              <a:defRPr>
                <a:solidFill>
                  <a:schemeClr val="tx1"/>
                </a:solidFill>
              </a:defRPr>
            </a:lvl1pPr>
            <a:lvl5pPr>
              <a:defRPr/>
            </a:lvl5pPr>
          </a:lstStyle>
          <a:p>
            <a:pPr lvl="0"/>
            <a:r>
              <a:rPr lang="en-US" dirty="0"/>
              <a:t>Body text (1 column layout, 2/3 slide width)</a:t>
            </a:r>
            <a:endParaRPr lang="en-GB" dirty="0"/>
          </a:p>
        </p:txBody>
      </p:sp>
    </p:spTree>
    <p:extLst>
      <p:ext uri="{BB962C8B-B14F-4D97-AF65-F5344CB8AC3E}">
        <p14:creationId xmlns:p14="http://schemas.microsoft.com/office/powerpoint/2010/main" val="2183823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ayout 0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280243" y="1713600"/>
            <a:ext cx="7587832" cy="419256"/>
          </a:xfrm>
        </p:spPr>
        <p:txBody>
          <a:bodyPr anchor="ctr">
            <a:noAutofit/>
          </a:bodyPr>
          <a:lstStyle>
            <a:lvl1pPr marL="0" indent="0">
              <a:lnSpc>
                <a:spcPct val="85000"/>
              </a:lnSpc>
              <a:defRPr sz="2800" b="1">
                <a:solidFill>
                  <a:srgbClr val="00A33B"/>
                </a:solidFill>
              </a:defRPr>
            </a:lvl1pPr>
          </a:lstStyle>
          <a:p>
            <a:r>
              <a:rPr lang="en-US" dirty="0"/>
              <a:t>Title</a:t>
            </a:r>
            <a:endParaRPr lang="en-GB" dirty="0"/>
          </a:p>
        </p:txBody>
      </p:sp>
      <p:sp>
        <p:nvSpPr>
          <p:cNvPr id="3" name="Subtitle 2"/>
          <p:cNvSpPr>
            <a:spLocks noGrp="1"/>
          </p:cNvSpPr>
          <p:nvPr>
            <p:ph type="subTitle" idx="1" hasCustomPrompt="1"/>
          </p:nvPr>
        </p:nvSpPr>
        <p:spPr>
          <a:xfrm>
            <a:off x="4280243" y="2420888"/>
            <a:ext cx="7587832" cy="288032"/>
          </a:xfrm>
        </p:spPr>
        <p:txBody>
          <a:bodyPr numCol="1">
            <a:noAutofit/>
          </a:bodyPr>
          <a:lstStyle>
            <a:lvl1pPr marL="0" marR="0" indent="0" algn="l" defTabSz="914400" rtl="0" eaLnBrk="1" fontAlgn="base" latinLnBrk="0" hangingPunct="1">
              <a:lnSpc>
                <a:spcPct val="95000"/>
              </a:lnSpc>
              <a:spcBef>
                <a:spcPct val="20000"/>
              </a:spcBef>
              <a:spcAft>
                <a:spcPct val="0"/>
              </a:spcAft>
              <a:buClrTx/>
              <a:buSzTx/>
              <a:buFont typeface="Arial" charset="0"/>
              <a:buNone/>
              <a:tabLst/>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 (1 column)</a:t>
            </a:r>
          </a:p>
        </p:txBody>
      </p:sp>
      <p:sp>
        <p:nvSpPr>
          <p:cNvPr id="14" name="Text Placeholder 13">
            <a:extLst>
              <a:ext uri="{FF2B5EF4-FFF2-40B4-BE49-F238E27FC236}">
                <a16:creationId xmlns:a16="http://schemas.microsoft.com/office/drawing/2014/main" id="{96E4D7C3-E361-9B6B-76A1-6B4574646651}"/>
              </a:ext>
            </a:extLst>
          </p:cNvPr>
          <p:cNvSpPr>
            <a:spLocks noGrp="1"/>
          </p:cNvSpPr>
          <p:nvPr>
            <p:ph type="body" sz="quarter" idx="10" hasCustomPrompt="1"/>
          </p:nvPr>
        </p:nvSpPr>
        <p:spPr>
          <a:xfrm>
            <a:off x="4280092" y="3068637"/>
            <a:ext cx="7587831" cy="3209763"/>
          </a:xfrm>
        </p:spPr>
        <p:txBody>
          <a:bodyPr numCol="2" spcCol="324000"/>
          <a:lstStyle>
            <a:lvl1pPr marL="0" indent="0">
              <a:buNone/>
              <a:defRPr>
                <a:solidFill>
                  <a:schemeClr val="tx1"/>
                </a:solidFill>
              </a:defRPr>
            </a:lvl1pPr>
            <a:lvl5pPr>
              <a:defRPr/>
            </a:lvl5pPr>
          </a:lstStyle>
          <a:p>
            <a:pPr lvl="0"/>
            <a:r>
              <a:rPr lang="en-US" dirty="0"/>
              <a:t>Body text (2 column layout, 2/3 slide width)</a:t>
            </a:r>
            <a:endParaRPr lang="en-GB" dirty="0"/>
          </a:p>
        </p:txBody>
      </p:sp>
    </p:spTree>
    <p:extLst>
      <p:ext uri="{BB962C8B-B14F-4D97-AF65-F5344CB8AC3E}">
        <p14:creationId xmlns:p14="http://schemas.microsoft.com/office/powerpoint/2010/main" val="318345971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theme" Target="../theme/theme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itle Placeholder 1"/>
          <p:cNvSpPr>
            <a:spLocks noGrp="1"/>
          </p:cNvSpPr>
          <p:nvPr>
            <p:ph type="title"/>
          </p:nvPr>
        </p:nvSpPr>
        <p:spPr bwMode="auto">
          <a:xfrm>
            <a:off x="326286" y="2099072"/>
            <a:ext cx="7585914" cy="46583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title style</a:t>
            </a:r>
            <a:endParaRPr lang="en-GB" dirty="0"/>
          </a:p>
        </p:txBody>
      </p:sp>
      <p:sp>
        <p:nvSpPr>
          <p:cNvPr id="1028" name="Text Placeholder 2"/>
          <p:cNvSpPr>
            <a:spLocks noGrp="1"/>
          </p:cNvSpPr>
          <p:nvPr>
            <p:ph type="body" idx="1"/>
          </p:nvPr>
        </p:nvSpPr>
        <p:spPr bwMode="auto">
          <a:xfrm>
            <a:off x="323264" y="2924944"/>
            <a:ext cx="7588936" cy="3600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63848550"/>
      </p:ext>
    </p:extLst>
  </p:cSld>
  <p:clrMap bg1="lt1" tx1="dk1" bg2="lt2" tx2="dk2" accent1="accent1" accent2="accent2" accent3="accent3" accent4="accent4" accent5="accent5" accent6="accent6" hlink="hlink" folHlink="folHlink"/>
  <p:sldLayoutIdLst>
    <p:sldLayoutId id="2147483869" r:id="rId1"/>
    <p:sldLayoutId id="2147483850" r:id="rId2"/>
    <p:sldLayoutId id="2147483852" r:id="rId3"/>
    <p:sldLayoutId id="2147483892" r:id="rId4"/>
    <p:sldLayoutId id="2147483870" r:id="rId5"/>
    <p:sldLayoutId id="2147483832" r:id="rId6"/>
    <p:sldLayoutId id="2147483893" r:id="rId7"/>
    <p:sldLayoutId id="2147483860" r:id="rId8"/>
    <p:sldLayoutId id="2147483873" r:id="rId9"/>
    <p:sldLayoutId id="2147483894" r:id="rId10"/>
    <p:sldLayoutId id="2147483871" r:id="rId11"/>
    <p:sldLayoutId id="2147483872" r:id="rId12"/>
    <p:sldLayoutId id="2147483895" r:id="rId13"/>
    <p:sldLayoutId id="2147483854" r:id="rId14"/>
    <p:sldLayoutId id="2147483855" r:id="rId15"/>
    <p:sldLayoutId id="2147483843" r:id="rId16"/>
    <p:sldLayoutId id="2147483856" r:id="rId17"/>
    <p:sldLayoutId id="2147483874" r:id="rId18"/>
    <p:sldLayoutId id="2147483896" r:id="rId19"/>
    <p:sldLayoutId id="2147483875" r:id="rId20"/>
    <p:sldLayoutId id="2147483876" r:id="rId21"/>
    <p:sldLayoutId id="2147483897" r:id="rId22"/>
    <p:sldLayoutId id="2147483857" r:id="rId23"/>
    <p:sldLayoutId id="2147483877" r:id="rId24"/>
    <p:sldLayoutId id="2147483898" r:id="rId25"/>
    <p:sldLayoutId id="2147483878" r:id="rId26"/>
    <p:sldLayoutId id="2147483879" r:id="rId27"/>
    <p:sldLayoutId id="2147483899" r:id="rId28"/>
    <p:sldLayoutId id="2147483861" r:id="rId29"/>
    <p:sldLayoutId id="2147483880" r:id="rId30"/>
    <p:sldLayoutId id="2147483900" r:id="rId31"/>
    <p:sldLayoutId id="2147483862" r:id="rId32"/>
    <p:sldLayoutId id="2147483881" r:id="rId33"/>
    <p:sldLayoutId id="2147483901" r:id="rId34"/>
    <p:sldLayoutId id="2147483863" r:id="rId35"/>
    <p:sldLayoutId id="2147483864" r:id="rId36"/>
    <p:sldLayoutId id="2147483882" r:id="rId37"/>
    <p:sldLayoutId id="2147483902" r:id="rId38"/>
    <p:sldLayoutId id="2147483865" r:id="rId39"/>
    <p:sldLayoutId id="2147483883" r:id="rId40"/>
    <p:sldLayoutId id="2147483903" r:id="rId41"/>
    <p:sldLayoutId id="2147483866" r:id="rId42"/>
    <p:sldLayoutId id="2147483867" r:id="rId43"/>
    <p:sldLayoutId id="2147483884" r:id="rId44"/>
    <p:sldLayoutId id="2147483904" r:id="rId45"/>
    <p:sldLayoutId id="2147483868" r:id="rId46"/>
    <p:sldLayoutId id="2147483885" r:id="rId47"/>
    <p:sldLayoutId id="2147483905" r:id="rId48"/>
    <p:sldLayoutId id="2147483886" r:id="rId49"/>
    <p:sldLayoutId id="2147483889" r:id="rId50"/>
    <p:sldLayoutId id="2147483906" r:id="rId51"/>
    <p:sldLayoutId id="2147483887" r:id="rId52"/>
    <p:sldLayoutId id="2147483888" r:id="rId53"/>
    <p:sldLayoutId id="2147483907" r:id="rId54"/>
    <p:sldLayoutId id="2147483890" r:id="rId55"/>
    <p:sldLayoutId id="2147483891" r:id="rId56"/>
    <p:sldLayoutId id="2147483908" r:id="rId57"/>
    <p:sldLayoutId id="2147483909" r:id="rId58"/>
    <p:sldLayoutId id="2147483838" r:id="rId59"/>
    <p:sldLayoutId id="2147483910" r:id="rId60"/>
  </p:sldLayoutIdLst>
  <p:hf hdr="0" dt="0"/>
  <p:txStyles>
    <p:titleStyle>
      <a:lvl1pPr marL="742950" indent="-742950" algn="l" rtl="0" eaLnBrk="1" fontAlgn="base" hangingPunct="1">
        <a:lnSpc>
          <a:spcPct val="90000"/>
        </a:lnSpc>
        <a:spcBef>
          <a:spcPct val="0"/>
        </a:spcBef>
        <a:spcAft>
          <a:spcPct val="0"/>
        </a:spcAft>
        <a:buFont typeface="Arial" charset="0"/>
        <a:buNone/>
        <a:defRPr sz="2800" b="1" kern="1200">
          <a:solidFill>
            <a:srgbClr val="00A33B"/>
          </a:solidFill>
          <a:latin typeface="+mj-lt"/>
          <a:ea typeface="+mj-ea"/>
          <a:cs typeface="+mj-cs"/>
        </a:defRPr>
      </a:lvl1pPr>
      <a:lvl2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2pPr>
      <a:lvl3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3pPr>
      <a:lvl4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4pPr>
      <a:lvl5pPr marL="7429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5pPr>
      <a:lvl6pPr marL="12001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6pPr>
      <a:lvl7pPr marL="16573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7pPr>
      <a:lvl8pPr marL="21145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8pPr>
      <a:lvl9pPr marL="2571750" indent="-742950" algn="l" rtl="0" eaLnBrk="1" fontAlgn="base" hangingPunct="1">
        <a:lnSpc>
          <a:spcPct val="90000"/>
        </a:lnSpc>
        <a:spcBef>
          <a:spcPct val="0"/>
        </a:spcBef>
        <a:spcAft>
          <a:spcPct val="0"/>
        </a:spcAft>
        <a:buFont typeface="Arial" charset="0"/>
        <a:buAutoNum type="arabicPeriod"/>
        <a:defRPr sz="3600" b="1">
          <a:solidFill>
            <a:schemeClr val="tx1"/>
          </a:solidFill>
          <a:latin typeface="Arial" charset="0"/>
        </a:defRPr>
      </a:lvl9pPr>
    </p:titleStyle>
    <p:bodyStyle>
      <a:lvl1pPr marL="358775" indent="-358775" algn="l" rtl="0" eaLnBrk="1" fontAlgn="base" hangingPunct="1">
        <a:lnSpc>
          <a:spcPct val="95000"/>
        </a:lnSpc>
        <a:spcBef>
          <a:spcPct val="20000"/>
        </a:spcBef>
        <a:spcAft>
          <a:spcPct val="0"/>
        </a:spcAft>
        <a:buFont typeface="Arial" panose="020B0604020202020204" pitchFamily="34" charset="0"/>
        <a:buChar char="•"/>
        <a:defRPr sz="2000" kern="1200">
          <a:solidFill>
            <a:schemeClr val="tx1"/>
          </a:solidFill>
          <a:latin typeface="+mn-lt"/>
          <a:ea typeface="+mn-ea"/>
          <a:cs typeface="+mn-cs"/>
        </a:defRPr>
      </a:lvl1pPr>
      <a:lvl2pPr marL="647700" indent="-287338" algn="l" rtl="0" eaLnBrk="1" fontAlgn="base" hangingPunct="1">
        <a:lnSpc>
          <a:spcPct val="95000"/>
        </a:lnSpc>
        <a:spcBef>
          <a:spcPct val="20000"/>
        </a:spcBef>
        <a:spcAft>
          <a:spcPct val="0"/>
        </a:spcAft>
        <a:buFont typeface="Arial" panose="020B0604020202020204" pitchFamily="34" charset="0"/>
        <a:buChar char="•"/>
        <a:defRPr sz="1800" kern="1200">
          <a:solidFill>
            <a:schemeClr val="tx1"/>
          </a:solidFill>
          <a:latin typeface="+mn-lt"/>
          <a:ea typeface="+mn-ea"/>
          <a:cs typeface="+mn-cs"/>
        </a:defRPr>
      </a:lvl2pPr>
      <a:lvl3pPr marL="863600" indent="-215900" algn="l" rtl="0" eaLnBrk="1" fontAlgn="base" hangingPunct="1">
        <a:lnSpc>
          <a:spcPct val="95000"/>
        </a:lnSpc>
        <a:spcBef>
          <a:spcPct val="20000"/>
        </a:spcBef>
        <a:spcAft>
          <a:spcPct val="0"/>
        </a:spcAft>
        <a:buFont typeface="Arial" charset="0"/>
        <a:buChar char="•"/>
        <a:defRPr sz="1800" kern="1200">
          <a:solidFill>
            <a:schemeClr val="tx1"/>
          </a:solidFill>
          <a:latin typeface="+mn-lt"/>
          <a:ea typeface="+mn-ea"/>
          <a:cs typeface="+mn-cs"/>
        </a:defRPr>
      </a:lvl3pPr>
      <a:lvl4pPr marL="1079500" indent="-215900" algn="l" rtl="0" eaLnBrk="1" fontAlgn="base" hangingPunct="1">
        <a:lnSpc>
          <a:spcPct val="95000"/>
        </a:lnSpc>
        <a:spcBef>
          <a:spcPct val="20000"/>
        </a:spcBef>
        <a:spcAft>
          <a:spcPct val="0"/>
        </a:spcAft>
        <a:buFont typeface="Arial" charset="0"/>
        <a:buChar char="–"/>
        <a:defRPr sz="1800" kern="1200">
          <a:solidFill>
            <a:schemeClr val="tx1"/>
          </a:solidFill>
          <a:latin typeface="+mn-lt"/>
          <a:ea typeface="+mn-ea"/>
          <a:cs typeface="+mn-cs"/>
        </a:defRPr>
      </a:lvl4pPr>
      <a:lvl5pPr marL="1295400" indent="-215900" algn="l" rtl="0" eaLnBrk="1" fontAlgn="base" hangingPunct="1">
        <a:lnSpc>
          <a:spcPct val="95000"/>
        </a:lnSpc>
        <a:spcBef>
          <a:spcPct val="20000"/>
        </a:spcBef>
        <a:spcAft>
          <a:spcPct val="0"/>
        </a:spcAft>
        <a:buFont typeface="Arial"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hyperlink" Target="http://environmentagencycareers.co.uk/working-here" TargetMode="Externa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hyperlink" Target="mailto:Olivia.Robinson@gatenbysanderson.com" TargetMode="External"/><Relationship Id="rId2" Type="http://schemas.openxmlformats.org/officeDocument/2006/relationships/hyperlink" Target="mailto:Rosanne.Sarratt@gatenbysanderson.com" TargetMode="Externa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hyperlink" Target="mailto:Michelle.Atkinson@gatenbysanderson.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mailto:rosanne.sarratt@gatenbysanderson.com"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8" Type="http://schemas.openxmlformats.org/officeDocument/2006/relationships/hyperlink" Target="https://www.instagram.com/envagency/?hl=en" TargetMode="External"/><Relationship Id="rId3" Type="http://schemas.openxmlformats.org/officeDocument/2006/relationships/hyperlink" Target="https://eur03.safelinks.protection.outlook.com/?url=https%3A%2F%2Fwww.gov.uk%2Fgovernment%2Forganisations%2Fenvironment-agency%2Fabout&amp;data=05%7C01%7CMatthew.Parnell%40environment-agency.gov.uk%7C274dcea051e44bc0eb7e08db2bb71657%7C770a245002274c6290c74e38537f1102%7C0%7C0%7C638151837577293491%7CUnknown%7CTWFpbGZsb3d8eyJWIjoiMC4wLjAwMDAiLCJQIjoiV2luMzIiLCJBTiI6Ik1haWwiLCJXVCI6Mn0%3D%7C3000%7C%7C%7C&amp;sdata=%2BlREVlP9b17O4b5F1iIxOF9Q3DGoJlQd67v4iHYJ9g0%3D&amp;reserved=0" TargetMode="External"/><Relationship Id="rId7" Type="http://schemas.openxmlformats.org/officeDocument/2006/relationships/hyperlink" Target="https://www.linkedin.com/authwall?trk=bf&amp;trkInfo=AQE9s_vcXbcocAAAAYMN9VNIisQXE6_e14b9aD_cjsrpwqTCAKf47V7uoH4N8woTDcL2AfSrbwiBoLaQbO_-AD7GWEnSYO2UmvofupGh1_e7-OQDsPbSGiqsRKaOMbVc8qmUP4g=&amp;original_referer=&amp;sessionRedirect=https%3A%2F%2Fwww.linkedin.com%2Fcompany%2Fenvironment-agency" TargetMode="External"/><Relationship Id="rId2" Type="http://schemas.openxmlformats.org/officeDocument/2006/relationships/hyperlink" Target="http://environmentagencycareers.co.uk" TargetMode="External"/><Relationship Id="rId1" Type="http://schemas.openxmlformats.org/officeDocument/2006/relationships/slideLayout" Target="../slideLayouts/slideLayout11.xml"/><Relationship Id="rId6" Type="http://schemas.openxmlformats.org/officeDocument/2006/relationships/hyperlink" Target="https://www.facebook.com/login/?next=https%3A%2F%2Fwww.facebook.com%2Fenvironmentagency" TargetMode="External"/><Relationship Id="rId5" Type="http://schemas.openxmlformats.org/officeDocument/2006/relationships/hyperlink" Target="https://twitter.com/EnvAgency?ref_src=twsrc%5Egoogle%7Ctwcamp%5Eserp%7Ctwgr%5Eauthor" TargetMode="External"/><Relationship Id="rId10" Type="http://schemas.openxmlformats.org/officeDocument/2006/relationships/image" Target="../media/image6.png"/><Relationship Id="rId4" Type="http://schemas.openxmlformats.org/officeDocument/2006/relationships/hyperlink" Target="https://www.gov.uk/government/organisations/environment-agency" TargetMode="External"/><Relationship Id="rId9" Type="http://schemas.openxmlformats.org/officeDocument/2006/relationships/hyperlink" Target="https://www.youtube.com/user/EnvironmentAgencyTV"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mailto:Olivia.Robinson@gatenbysanderson.com" TargetMode="External"/><Relationship Id="rId7" Type="http://schemas.openxmlformats.org/officeDocument/2006/relationships/hyperlink" Target="http://www.gatenbysanderson.com/job/GSe129554.1" TargetMode="External"/><Relationship Id="rId2" Type="http://schemas.openxmlformats.org/officeDocument/2006/relationships/hyperlink" Target="mailto:Rosanne.Sarratt@gatenbysanderson.com" TargetMode="External"/><Relationship Id="rId1" Type="http://schemas.openxmlformats.org/officeDocument/2006/relationships/slideLayout" Target="../slideLayouts/slideLayout11.xml"/><Relationship Id="rId6" Type="http://schemas.openxmlformats.org/officeDocument/2006/relationships/hyperlink" Target="https://www.gov.uk/government/publications/united-kingdom-security-vetting-clearance-levels/national-security-vetting-clearance-levels" TargetMode="External"/><Relationship Id="rId5" Type="http://schemas.openxmlformats.org/officeDocument/2006/relationships/hyperlink" Target="https://eur03.safelinks.protection.outlook.com/?url=https%3A%2F%2Fwww.gov.uk%2Fgovernment%2Fpublications%2Fgovernment-baseline-personnel-security-standard&amp;data=04%7C01%7CAlexandra.Blake%40environment-agency.gov.uk%7C6ad69970839c49fffb8708d9ea6ea0e0%7C770a245002274c6290c74e38537f1102%7C0%7C0%7C637798583123370981%7CUnknown%7CTWFpbGZsb3d8eyJWIjoiMC4wLjAwMDAiLCJQIjoiV2luMzIiLCJBTiI6Ik1haWwiLCJXVCI6Mn0%3D%7C3000&amp;sdata=uPAIHD%2BxQ1Bi8lb9RXJ4%2BFySnyqJ3rIppN6i3GGSImI%3D&amp;reserved=0" TargetMode="External"/><Relationship Id="rId4" Type="http://schemas.openxmlformats.org/officeDocument/2006/relationships/hyperlink" Target="mailto:michelle.atkinson@gatenbysanderson.com"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4" descr="A group of people crossing a river&#10;&#10;AI-generated content may be incorrect.">
            <a:extLst>
              <a:ext uri="{FF2B5EF4-FFF2-40B4-BE49-F238E27FC236}">
                <a16:creationId xmlns:a16="http://schemas.microsoft.com/office/drawing/2014/main" id="{0A856E5F-A964-9F9B-739E-B2DF503F811A}"/>
              </a:ext>
            </a:extLst>
          </p:cNvPr>
          <p:cNvPicPr>
            <a:picLocks noChangeAspect="1"/>
          </p:cNvPicPr>
          <p:nvPr/>
        </p:nvPicPr>
        <p:blipFill>
          <a:blip r:embed="rId2" cstate="print">
            <a:extLst>
              <a:ext uri="{28A0092B-C50C-407E-A947-70E740481C1C}">
                <a14:useLocalDpi xmlns:a14="http://schemas.microsoft.com/office/drawing/2010/main" val="0"/>
              </a:ext>
            </a:extLst>
          </a:blip>
          <a:srcRect l="11832" t="16580" r="21477" b="298"/>
          <a:stretch>
            <a:fillRect/>
          </a:stretch>
        </p:blipFill>
        <p:spPr>
          <a:xfrm>
            <a:off x="502920" y="1188721"/>
            <a:ext cx="6187438" cy="3977639"/>
          </a:xfrm>
          <a:prstGeom prst="rect">
            <a:avLst/>
          </a:prstGeom>
        </p:spPr>
      </p:pic>
      <p:sp>
        <p:nvSpPr>
          <p:cNvPr id="4" name="Title 1">
            <a:extLst>
              <a:ext uri="{FF2B5EF4-FFF2-40B4-BE49-F238E27FC236}">
                <a16:creationId xmlns:a16="http://schemas.microsoft.com/office/drawing/2014/main" id="{7A793FE5-F5B6-9EC9-B943-E02202EC7244}"/>
              </a:ext>
            </a:extLst>
          </p:cNvPr>
          <p:cNvSpPr>
            <a:spLocks noGrp="1"/>
          </p:cNvSpPr>
          <p:nvPr/>
        </p:nvSpPr>
        <p:spPr>
          <a:xfrm>
            <a:off x="6983730" y="1463040"/>
            <a:ext cx="6309360" cy="1965960"/>
          </a:xfrm>
          <a:noFill/>
        </p:spPr>
        <p:txBody>
          <a:bodyPr wrap="square">
            <a:normAutofit lnSpcReduction="10000"/>
          </a:bodyPr>
          <a:lstStyle/>
          <a:p>
            <a:pPr algn="l"/>
            <a:r>
              <a:rPr lang="en-GB" sz="2800" dirty="0">
                <a:solidFill>
                  <a:srgbClr val="FFFFFF"/>
                </a:solidFill>
              </a:rPr>
              <a:t>Director of Operations</a:t>
            </a:r>
            <a:br>
              <a:rPr lang="en-GB" sz="2800" dirty="0">
                <a:solidFill>
                  <a:srgbClr val="00A34D"/>
                </a:solidFill>
              </a:rPr>
            </a:br>
            <a:r>
              <a:rPr lang="en-GB" sz="2800" dirty="0">
                <a:solidFill>
                  <a:srgbClr val="FFFFFF"/>
                </a:solidFill>
              </a:rPr>
              <a:t>- South and South West</a:t>
            </a:r>
            <a:br>
              <a:rPr lang="en-GB" sz="2400" dirty="0">
                <a:solidFill>
                  <a:srgbClr val="00A34D"/>
                </a:solidFill>
              </a:rPr>
            </a:br>
            <a:br>
              <a:rPr lang="en-GB" sz="2400" dirty="0">
                <a:solidFill>
                  <a:srgbClr val="00A34D"/>
                </a:solidFill>
              </a:rPr>
            </a:br>
            <a:r>
              <a:rPr lang="en-GB" sz="2400" dirty="0">
                <a:solidFill>
                  <a:srgbClr val="FFFFFF"/>
                </a:solidFill>
              </a:rPr>
              <a:t>September 2026</a:t>
            </a:r>
            <a:br>
              <a:rPr lang="en-GB" sz="2400" dirty="0">
                <a:solidFill>
                  <a:srgbClr val="00A34D"/>
                </a:solidFill>
              </a:rPr>
            </a:br>
            <a:r>
              <a:rPr lang="en-GB" sz="2200" dirty="0">
                <a:solidFill>
                  <a:srgbClr val="FFFFFF"/>
                </a:solidFill>
              </a:rPr>
              <a:t>Recruitment Information Pack</a:t>
            </a:r>
            <a:endParaRPr lang="en-GB" sz="3200" dirty="0">
              <a:solidFill>
                <a:srgbClr val="00A34D"/>
              </a:solidFill>
            </a:endParaRPr>
          </a:p>
        </p:txBody>
      </p:sp>
      <p:sp>
        <p:nvSpPr>
          <p:cNvPr id="3" name="Subtitle 2">
            <a:extLst>
              <a:ext uri="{FF2B5EF4-FFF2-40B4-BE49-F238E27FC236}">
                <a16:creationId xmlns:a16="http://schemas.microsoft.com/office/drawing/2014/main" id="{48CC6257-1FA7-2B4D-6FD3-6AD85CFF0CCC}"/>
              </a:ext>
            </a:extLst>
          </p:cNvPr>
          <p:cNvSpPr>
            <a:spLocks noGrp="1"/>
          </p:cNvSpPr>
          <p:nvPr/>
        </p:nvSpPr>
        <p:spPr>
          <a:xfrm>
            <a:off x="502920" y="5243362"/>
            <a:ext cx="4550343" cy="1143000"/>
          </a:xfrm>
          <a:noFill/>
        </p:spPr>
        <p:txBody>
          <a:bodyPr wrap="square">
            <a:normAutofit/>
          </a:bodyPr>
          <a:lstStyle/>
          <a:p>
            <a:pPr algn="l"/>
            <a:r>
              <a:rPr lang="en-GB" dirty="0">
                <a:solidFill>
                  <a:srgbClr val="FFFFFF"/>
                </a:solidFill>
              </a:rPr>
              <a:t>GS reference: GSe129554.1</a:t>
            </a:r>
          </a:p>
          <a:p>
            <a:r>
              <a:rPr lang="en-GB" dirty="0">
                <a:solidFill>
                  <a:srgbClr val="FFFFFF"/>
                </a:solidFill>
              </a:rPr>
              <a:t>Application Deadline: </a:t>
            </a:r>
            <a:r>
              <a:rPr lang="en-GB">
                <a:solidFill>
                  <a:schemeClr val="bg1"/>
                </a:solidFill>
                <a:latin typeface="Aptos" panose="020B0004020202020204" pitchFamily="34" charset="0"/>
              </a:rPr>
              <a:t>27/09/26 @ 23.59​</a:t>
            </a:r>
          </a:p>
          <a:p>
            <a:pPr algn="l"/>
            <a:endParaRPr lang="en-GB" dirty="0">
              <a:solidFill>
                <a:srgbClr val="FFFFFF"/>
              </a:solidFill>
            </a:endParaRPr>
          </a:p>
        </p:txBody>
      </p:sp>
      <p:sp>
        <p:nvSpPr>
          <p:cNvPr id="2" name="TextBox 1">
            <a:extLst>
              <a:ext uri="{FF2B5EF4-FFF2-40B4-BE49-F238E27FC236}">
                <a16:creationId xmlns:a16="http://schemas.microsoft.com/office/drawing/2014/main" id="{2861C704-DC66-8CE5-61DA-640A7C88C3D0}"/>
              </a:ext>
            </a:extLst>
          </p:cNvPr>
          <p:cNvSpPr txBox="1"/>
          <p:nvPr/>
        </p:nvSpPr>
        <p:spPr>
          <a:xfrm>
            <a:off x="5252660" y="6519446"/>
            <a:ext cx="1686680" cy="338554"/>
          </a:xfrm>
          <a:prstGeom prst="rect">
            <a:avLst/>
          </a:prstGeom>
          <a:noFill/>
        </p:spPr>
        <p:txBody>
          <a:bodyPr wrap="none" rtlCol="0">
            <a:spAutoFit/>
          </a:bodyPr>
          <a:lstStyle/>
          <a:p>
            <a:r>
              <a:rPr lang="en-GB" sz="1600" dirty="0">
                <a:solidFill>
                  <a:srgbClr val="FF0000"/>
                </a:solidFill>
              </a:rPr>
              <a:t>CONFIDENTIAL</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6" descr="A landscape with a body of water and a city&#10;&#10;AI-generated content may be incorrect.">
            <a:extLst>
              <a:ext uri="{FF2B5EF4-FFF2-40B4-BE49-F238E27FC236}">
                <a16:creationId xmlns:a16="http://schemas.microsoft.com/office/drawing/2014/main" id="{A981E486-FDC2-E8AB-5971-7BDCDDACEC1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24000" y="3589061"/>
            <a:ext cx="11544000" cy="2689339"/>
          </a:xfrm>
          <a:prstGeom prst="rect">
            <a:avLst/>
          </a:prstGeom>
        </p:spPr>
      </p:pic>
      <p:sp>
        <p:nvSpPr>
          <p:cNvPr id="5" name="TextBox 4">
            <a:extLst>
              <a:ext uri="{FF2B5EF4-FFF2-40B4-BE49-F238E27FC236}">
                <a16:creationId xmlns:a16="http://schemas.microsoft.com/office/drawing/2014/main" id="{06FD8866-E934-C905-3BDD-7714E64BC6CF}"/>
              </a:ext>
            </a:extLst>
          </p:cNvPr>
          <p:cNvSpPr txBox="1"/>
          <p:nvPr/>
        </p:nvSpPr>
        <p:spPr>
          <a:xfrm>
            <a:off x="320040" y="662899"/>
            <a:ext cx="6513379" cy="5734903"/>
          </a:xfrm>
          <a:prstGeom prst="rect">
            <a:avLst/>
          </a:prstGeom>
          <a:noFill/>
        </p:spPr>
        <p:txBody>
          <a:bodyPr wrap="square">
            <a:spAutoFit/>
          </a:bodyPr>
          <a:lstStyle/>
          <a:p>
            <a:r>
              <a:rPr lang="en-US" sz="1200" b="1" dirty="0">
                <a:solidFill>
                  <a:srgbClr val="00A34D"/>
                </a:solidFill>
              </a:rPr>
              <a:t>Disability Confident Scheme</a:t>
            </a:r>
            <a:endParaRPr lang="en-GB" sz="1200" dirty="0">
              <a:solidFill>
                <a:srgbClr val="00A34D"/>
              </a:solidFill>
            </a:endParaRPr>
          </a:p>
          <a:p>
            <a:r>
              <a:rPr lang="en-US" sz="1200" dirty="0">
                <a:solidFill/>
              </a:rPr>
              <a:t>We are committed to the Disability Confident Scheme. We guarantee an interview for any person with a disability, defined by the Equality Act 2010 if:</a:t>
            </a:r>
            <a:endParaRPr lang="en-GB" sz="1200" dirty="0"/>
          </a:p>
          <a:p>
            <a:pPr marL="171450" lvl="0" indent="-171450">
              <a:buFont typeface="Arial" panose="020B0604020202020204" pitchFamily="34" charset="0"/>
              <a:buChar char="•"/>
            </a:pPr>
            <a:r>
              <a:rPr lang="en-US" sz="1200" dirty="0">
                <a:solidFill/>
              </a:rPr>
              <a:t>They have a physical or mental impairment;</a:t>
            </a:r>
            <a:endParaRPr lang="en-GB" sz="1200" dirty="0"/>
          </a:p>
          <a:p>
            <a:pPr marL="171450" lvl="0" indent="-171450">
              <a:buFont typeface="Arial" panose="020B0604020202020204" pitchFamily="34" charset="0"/>
              <a:buChar char="•"/>
            </a:pPr>
            <a:r>
              <a:rPr lang="en-US" sz="1200" dirty="0">
                <a:solidFill/>
              </a:rPr>
              <a:t>The impairment has a substantial and long-term adverse effect on their ability to perform normal day-to-day activities.</a:t>
            </a:r>
            <a:endParaRPr lang="en-GB" sz="1200" dirty="0"/>
          </a:p>
          <a:p>
            <a:r>
              <a:rPr lang="en-US" sz="1200" dirty="0">
                <a:solidFill/>
              </a:rPr>
              <a:t> </a:t>
            </a:r>
            <a:endParaRPr lang="en-GB" sz="1200" dirty="0"/>
          </a:p>
          <a:p>
            <a:r>
              <a:rPr lang="en-US" sz="1200" dirty="0">
                <a:solidFill/>
              </a:rPr>
              <a:t>This positive action policy provides disabled applicants (which can include neurodiverse people and people with hearing loss and visual impairment) with the opportunity to demonstrate their abilities beyond the initial application stage by offering an interview providing the candidate meets the ‘</a:t>
            </a:r>
            <a:r>
              <a:rPr lang="pt-PT" sz="1200" dirty="0">
                <a:solidFill/>
              </a:rPr>
              <a:t>minimum criteria</a:t>
            </a:r>
            <a:r>
              <a:rPr lang="en-US" sz="1200" dirty="0">
                <a:solidFill/>
              </a:rPr>
              <a:t>’ for the job. By ‘</a:t>
            </a:r>
            <a:r>
              <a:rPr lang="pt-PT" sz="1200" dirty="0">
                <a:solidFill/>
              </a:rPr>
              <a:t>minimum criteria</a:t>
            </a:r>
            <a:r>
              <a:rPr lang="en-US" sz="1200" dirty="0">
                <a:solidFill/>
              </a:rPr>
              <a:t>’ the applicant must provide us with evidence in their application form which demonstrates that they meet the level of competence required for each essential competency, as well as meeting any of the qualifications, skills or experience defined as essential. To apply under this scheme, please go to the “Equality and Diversity” section of your online application.</a:t>
            </a:r>
            <a:endParaRPr lang="en-GB" sz="1200" dirty="0"/>
          </a:p>
          <a:p>
            <a:r>
              <a:rPr lang="en-US" sz="1200" dirty="0">
                <a:solidFill/>
              </a:rPr>
              <a:t> </a:t>
            </a:r>
            <a:endParaRPr lang="en-GB" sz="1200" dirty="0"/>
          </a:p>
          <a:p>
            <a:pPr marL="185420" lvl="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p:txBody>
      </p:sp>
      <p:sp>
        <p:nvSpPr>
          <p:cNvPr id="6" name="TextBox 5">
            <a:extLst>
              <a:ext uri="{FF2B5EF4-FFF2-40B4-BE49-F238E27FC236}">
                <a16:creationId xmlns:a16="http://schemas.microsoft.com/office/drawing/2014/main" id="{7BF716BD-8B7F-387F-3899-7C257DD9F6B3}"/>
              </a:ext>
            </a:extLst>
          </p:cNvPr>
          <p:cNvSpPr txBox="1"/>
          <p:nvPr/>
        </p:nvSpPr>
        <p:spPr>
          <a:xfrm>
            <a:off x="7085357" y="662899"/>
            <a:ext cx="4530705" cy="3231654"/>
          </a:xfrm>
          <a:prstGeom prst="rect">
            <a:avLst/>
          </a:prstGeom>
          <a:noFill/>
        </p:spPr>
        <p:txBody>
          <a:bodyPr wrap="square">
            <a:spAutoFit/>
          </a:bodyPr>
          <a:lstStyle/>
          <a:p>
            <a:r>
              <a:rPr lang="en-US" sz="1200" b="1" dirty="0">
                <a:solidFill>
                  <a:srgbClr val="00A33B"/>
                </a:solidFill>
              </a:rPr>
              <a:t>Please note:</a:t>
            </a:r>
            <a:r>
              <a:rPr lang="en-US" sz="1200" dirty="0">
                <a:solidFill>
                  <a:srgbClr val="00A33B"/>
                </a:solidFill>
              </a:rPr>
              <a:t> </a:t>
            </a:r>
            <a:r>
              <a:rPr lang="en-US" sz="1200" dirty="0">
                <a:solidFill/>
              </a:rPr>
              <a:t>the Disability Confident Scheme secures an invitation to interview, providing you meet the minimum criteria, it does not guarantee a job. At interview, all applicants will be marked solely on merit.</a:t>
            </a:r>
            <a:endParaRPr lang="en-GB" sz="1200" dirty="0"/>
          </a:p>
          <a:p>
            <a:r>
              <a:rPr lang="en-US" sz="1200" dirty="0">
                <a:solidFill/>
              </a:rPr>
              <a:t> </a:t>
            </a:r>
          </a:p>
          <a:p>
            <a:r>
              <a:rPr lang="en-GB" sz="1200" b="1" dirty="0">
                <a:solidFill>
                  <a:srgbClr val="00A34D"/>
                </a:solidFill>
              </a:rPr>
              <a:t>Reasonable adjustments</a:t>
            </a:r>
            <a:endParaRPr lang="en-GB" sz="1200" dirty="0">
              <a:solidFill>
                <a:srgbClr val="00A34D"/>
              </a:solidFill>
            </a:endParaRPr>
          </a:p>
          <a:p>
            <a:r>
              <a:rPr lang="en-US" sz="1200" u="sng" dirty="0">
                <a:solidFill/>
              </a:rPr>
              <a:t>Interview Stage: </a:t>
            </a:r>
            <a:r>
              <a:rPr lang="en-US" sz="1200" dirty="0">
                <a:solidFill/>
              </a:rPr>
              <a:t>Candidates will be asked about any workplace adjustment that they might require during the interview process. This may include, for example, written version of interview questions, use of specialist software or additional time to complete an exercise, use of a sign language interpreter if a candidate is deaf. </a:t>
            </a:r>
            <a:endParaRPr lang="en-GB" sz="1200" dirty="0"/>
          </a:p>
          <a:p>
            <a:r>
              <a:rPr lang="en-US" sz="1200" dirty="0">
                <a:solidFill/>
              </a:rPr>
              <a:t> </a:t>
            </a:r>
            <a:endParaRPr lang="en-GB" sz="1200" dirty="0"/>
          </a:p>
          <a:p>
            <a:r>
              <a:rPr lang="en-US" sz="1200" u="sng" dirty="0">
                <a:solidFill/>
              </a:rPr>
              <a:t>On Appointment: </a:t>
            </a:r>
            <a:r>
              <a:rPr lang="en-US" sz="1200" dirty="0">
                <a:solidFill/>
              </a:rPr>
              <a:t>Any workplace adjustments you require will be discussed and put in place before you start work.</a:t>
            </a:r>
            <a:endParaRPr lang="en-GB" sz="1200" dirty="0"/>
          </a:p>
          <a:p>
            <a:endParaRPr lang="en-GB" sz="1200" dirty="0"/>
          </a:p>
          <a:p>
            <a:pPr marL="185420" lvl="0" defTabSz="457200">
              <a:spcAft>
                <a:spcPts val="1000"/>
              </a:spcAft>
              <a:defRPr/>
            </a:pPr>
            <a:endParaRPr lang="en-GB" sz="1200" b="1" kern="1400" dirty="0">
              <a:solidFill>
                <a:srgbClr val="00104D"/>
              </a:solidFill>
              <a:latin typeface="Arial"/>
              <a:cs typeface="Arial"/>
            </a:endParaRPr>
          </a:p>
        </p:txBody>
      </p:sp>
      <p:sp>
        <p:nvSpPr>
          <p:cNvPr id="9" name="TextBox 8">
            <a:extLst>
              <a:ext uri="{FF2B5EF4-FFF2-40B4-BE49-F238E27FC236}">
                <a16:creationId xmlns:a16="http://schemas.microsoft.com/office/drawing/2014/main" id="{E54B99A3-A14F-5E49-B689-587C8640CE75}"/>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
        <p:nvSpPr>
          <p:cNvPr id="11" name="TextBox 10">
            <a:extLst>
              <a:ext uri="{FF2B5EF4-FFF2-40B4-BE49-F238E27FC236}">
                <a16:creationId xmlns:a16="http://schemas.microsoft.com/office/drawing/2014/main" id="{AB6BE97E-56C0-7564-9677-7BCF38FCA8C5}"/>
              </a:ext>
            </a:extLst>
          </p:cNvPr>
          <p:cNvSpPr txBox="1"/>
          <p:nvPr/>
        </p:nvSpPr>
        <p:spPr>
          <a:xfrm>
            <a:off x="320040" y="210268"/>
            <a:ext cx="4991100" cy="369332"/>
          </a:xfrm>
          <a:prstGeom prst="rect">
            <a:avLst/>
          </a:prstGeom>
          <a:noFill/>
        </p:spPr>
        <p:txBody>
          <a:bodyPr wrap="square" rtlCol="0">
            <a:spAutoFit/>
          </a:bodyPr>
          <a:lstStyle/>
          <a:p>
            <a:r>
              <a:rPr lang="en-GB" b="1" u="sng" dirty="0">
                <a:solidFill>
                  <a:srgbClr val="00A33B"/>
                </a:solidFill>
              </a:rPr>
              <a:t>The Selection Process (continued)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56D5882-360B-D824-286B-78DE394DADF1}"/>
              </a:ext>
            </a:extLst>
          </p:cNvPr>
          <p:cNvSpPr txBox="1"/>
          <p:nvPr/>
        </p:nvSpPr>
        <p:spPr>
          <a:xfrm>
            <a:off x="320040" y="708414"/>
            <a:ext cx="4537095" cy="8135560"/>
          </a:xfrm>
          <a:prstGeom prst="rect">
            <a:avLst/>
          </a:prstGeom>
          <a:noFill/>
        </p:spPr>
        <p:txBody>
          <a:bodyPr wrap="square">
            <a:spAutoFit/>
          </a:bodyPr>
          <a:lstStyle/>
          <a:p>
            <a:r>
              <a:rPr lang="en-GB" sz="1200" b="1" dirty="0">
                <a:solidFill>
                  <a:srgbClr val="00A34D"/>
                </a:solidFill>
              </a:rPr>
              <a:t>Salary band: </a:t>
            </a:r>
            <a:r>
              <a:rPr lang="en-GB" sz="1200" dirty="0">
                <a:solidFill/>
              </a:rPr>
              <a:t>£100,000 - £136,780</a:t>
            </a:r>
          </a:p>
          <a:p>
            <a:r>
              <a:rPr lang="en-GB" sz="1200" b="1" dirty="0">
                <a:solidFill>
                  <a:srgbClr val="00A34D"/>
                </a:solidFill>
              </a:rPr>
              <a:t>Location:</a:t>
            </a:r>
            <a:r>
              <a:rPr lang="en-GB" sz="1200" dirty="0">
                <a:solidFill/>
              </a:rPr>
              <a:t> It is preferred that the post holder lives within the hub they lead (South and South West). Travel is required including frequent travel to London and Birmingham.</a:t>
            </a:r>
          </a:p>
          <a:p>
            <a:r>
              <a:rPr lang="en-GB" sz="1200" b="1" dirty="0">
                <a:solidFill>
                  <a:srgbClr val="00A34D"/>
                </a:solidFill>
              </a:rPr>
              <a:t>Hours of work: </a:t>
            </a:r>
            <a:r>
              <a:rPr lang="en-GB" sz="1200" dirty="0">
                <a:solidFill/>
              </a:rPr>
              <a:t>37 hours </a:t>
            </a:r>
          </a:p>
          <a:p>
            <a:r>
              <a:rPr lang="en-GB" sz="1200" b="1" dirty="0">
                <a:solidFill>
                  <a:srgbClr val="00A34D"/>
                </a:solidFill>
              </a:rPr>
              <a:t>Contract type: </a:t>
            </a:r>
            <a:r>
              <a:rPr lang="en-GB" sz="1200" dirty="0">
                <a:solidFill/>
              </a:rPr>
              <a:t>Permanent</a:t>
            </a:r>
            <a:r>
              <a:rPr lang="en-GB" sz="1200" b="1" dirty="0">
                <a:solidFill>
                  <a:srgbClr val="00A34D"/>
                </a:solidFill>
              </a:rPr>
              <a:t> </a:t>
            </a:r>
            <a:endParaRPr lang="en-GB" sz="1200" dirty="0"/>
          </a:p>
          <a:p>
            <a:r>
              <a:rPr lang="en-US" sz="1200" dirty="0">
                <a:solidFill/>
              </a:rPr>
              <a:t> </a:t>
            </a:r>
          </a:p>
          <a:p>
            <a:r>
              <a:rPr lang="en-GB" sz="1200" b="1" dirty="0">
                <a:solidFill>
                  <a:srgbClr val="00A34D"/>
                </a:solidFill>
              </a:rPr>
              <a:t>Leave entitlement</a:t>
            </a:r>
            <a:endParaRPr lang="en-GB" sz="1200" dirty="0">
              <a:solidFill>
                <a:srgbClr val="00A34D"/>
              </a:solidFill>
            </a:endParaRPr>
          </a:p>
          <a:p>
            <a:r>
              <a:rPr lang="en-US" sz="1200" dirty="0">
                <a:solidFill/>
              </a:rPr>
              <a:t>Your leave allowance in this role will be 27 days or equivalent, depending on working pattern, plus bank holidays. Your allowance will be pro-rata if you work part time, or you are on an assignment to a role at a higher grade that attracts an increased entitlement. Your entitlement depends on your grade, your contracted hours, and your length of continuous service.</a:t>
            </a:r>
            <a:endParaRPr lang="en-GB" sz="1200" dirty="0"/>
          </a:p>
          <a:p>
            <a:r>
              <a:rPr lang="en-US" sz="1200" dirty="0">
                <a:solidFill/>
              </a:rPr>
              <a:t> </a:t>
            </a:r>
            <a:endParaRPr lang="en-GB" sz="1200" dirty="0"/>
          </a:p>
          <a:p>
            <a:r>
              <a:rPr lang="en-US" sz="1200" dirty="0">
                <a:solidFill/>
              </a:rPr>
              <a:t>We offer up to two days paid environmental outcome days each year. These give you the opportunity to take part in community activities with a clear environmental outcome for people and wildlife. </a:t>
            </a:r>
            <a:endParaRPr lang="en-GB" sz="1200" dirty="0"/>
          </a:p>
          <a:p>
            <a:r>
              <a:rPr lang="en-US" sz="1200" dirty="0">
                <a:solidFill/>
              </a:rPr>
              <a:t> </a:t>
            </a:r>
            <a:endParaRPr lang="en-GB" sz="1200" dirty="0"/>
          </a:p>
          <a:p>
            <a:r>
              <a:rPr lang="en-US" sz="1200" dirty="0">
                <a:solidFill/>
              </a:rPr>
              <a:t>Enhanced maternity, adoption and paternity leave, and sickness absence provisions are available.</a:t>
            </a:r>
            <a:endParaRPr lang="en-GB" sz="1200" dirty="0"/>
          </a:p>
          <a:p>
            <a:r>
              <a:rPr lang="en-US" sz="1200" dirty="0">
                <a:solidFill/>
              </a:rPr>
              <a:t> </a:t>
            </a:r>
            <a:endParaRPr lang="en-GB" sz="1200" dirty="0"/>
          </a:p>
          <a:p>
            <a:r>
              <a:rPr lang="en-US" sz="1200" dirty="0">
                <a:solidFill/>
              </a:rPr>
              <a:t>Additional paid leave is available for employees taking part in public duties, trade union activities, special/trained forces and for health and safety representatives.</a:t>
            </a:r>
            <a:endParaRPr lang="en-GB" sz="1200" dirty="0"/>
          </a:p>
          <a:p>
            <a:r>
              <a:rPr lang="en-US" sz="1200" dirty="0">
                <a:solidFill/>
              </a:rPr>
              <a:t> </a:t>
            </a:r>
            <a:endParaRPr lang="en-GB" sz="1200" dirty="0"/>
          </a:p>
          <a:p>
            <a:endParaRPr lang="en-GB" sz="1200" dirty="0"/>
          </a:p>
          <a:p>
            <a:pPr marL="185420" lvl="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a:p>
            <a:pPr marL="185420" lvl="0" defTabSz="457200">
              <a:spcAft>
                <a:spcPts val="1000"/>
              </a:spcAft>
              <a:defRPr/>
            </a:pPr>
            <a:endParaRPr lang="en-GB" sz="1200" b="1" kern="1400" dirty="0">
              <a:solidFill>
                <a:srgbClr val="00104D"/>
              </a:solidFill>
              <a:latin typeface="Arial"/>
              <a:cs typeface="Arial"/>
            </a:endParaRPr>
          </a:p>
        </p:txBody>
      </p:sp>
      <p:sp>
        <p:nvSpPr>
          <p:cNvPr id="6" name="TextBox 5">
            <a:extLst>
              <a:ext uri="{FF2B5EF4-FFF2-40B4-BE49-F238E27FC236}">
                <a16:creationId xmlns:a16="http://schemas.microsoft.com/office/drawing/2014/main" id="{61F18BA3-9E46-533F-C6E1-1A898F695CB8}"/>
              </a:ext>
            </a:extLst>
          </p:cNvPr>
          <p:cNvSpPr txBox="1"/>
          <p:nvPr/>
        </p:nvSpPr>
        <p:spPr>
          <a:xfrm>
            <a:off x="5683045" y="708414"/>
            <a:ext cx="5762195" cy="5816977"/>
          </a:xfrm>
          <a:prstGeom prst="rect">
            <a:avLst/>
          </a:prstGeom>
          <a:noFill/>
        </p:spPr>
        <p:txBody>
          <a:bodyPr wrap="square">
            <a:spAutoFit/>
          </a:bodyPr>
          <a:lstStyle/>
          <a:p>
            <a:r>
              <a:rPr lang="en-US" sz="1200" b="1" dirty="0">
                <a:solidFill>
                  <a:srgbClr val="00A34D"/>
                </a:solidFill>
              </a:rPr>
              <a:t>Work/life balance</a:t>
            </a:r>
            <a:endParaRPr lang="en-GB" sz="1200" dirty="0">
              <a:solidFill>
                <a:srgbClr val="00A34D"/>
              </a:solidFill>
            </a:endParaRPr>
          </a:p>
          <a:p>
            <a:r>
              <a:rPr lang="en-US" sz="1200" dirty="0">
                <a:solidFill/>
              </a:rPr>
              <a:t>We support and encourage flexible working hours and practices at all levels to help you achieve a good balance between your work life and your personal life. We will encourage you to keep developing your skills and professional knowledge throughout your career.</a:t>
            </a:r>
            <a:endParaRPr lang="en-GB" sz="1200" dirty="0"/>
          </a:p>
          <a:p>
            <a:endParaRPr lang="en-GB" sz="1200" b="1" dirty="0">
              <a:solidFill>
                <a:srgbClr val="00A34D"/>
              </a:solidFill>
            </a:endParaRPr>
          </a:p>
          <a:p>
            <a:r>
              <a:rPr lang="en-GB" sz="1200" b="1" dirty="0">
                <a:solidFill>
                  <a:srgbClr val="00A34D"/>
                </a:solidFill>
              </a:rPr>
              <a:t>Pension</a:t>
            </a:r>
            <a:endParaRPr lang="en-GB" sz="1200" dirty="0">
              <a:solidFill>
                <a:srgbClr val="00A34D"/>
              </a:solidFill>
            </a:endParaRPr>
          </a:p>
          <a:p>
            <a:r>
              <a:rPr lang="en-US" sz="1200" dirty="0">
                <a:solidFill/>
              </a:rPr>
              <a:t>We will enroll you into the Environment Agency Pension Fund (EAPF) on commencing employment if your employment contract is for 3 months or more. The EAPF is part of the Local Government Pension Scheme (LGPS). It is a career average scheme, which means you will build up benefits based on your pay each scheme year rather than your final salary.  </a:t>
            </a:r>
            <a:endParaRPr lang="en-GB" sz="1200" dirty="0"/>
          </a:p>
          <a:p>
            <a:r>
              <a:rPr lang="en-US" sz="1200" dirty="0">
                <a:solidFill/>
              </a:rPr>
              <a:t> </a:t>
            </a:r>
            <a:endParaRPr lang="en-GB" sz="1200" dirty="0"/>
          </a:p>
          <a:p>
            <a:r>
              <a:rPr lang="en-US" sz="1200" dirty="0">
                <a:solidFill/>
              </a:rPr>
              <a:t>We will base your pension contributions on your actual pay and you will receive tax relief on your contributions. The pension contribution rates currently range between 5.5% to 12.5%.  Whilst you are in the scheme, we will pay an employer contribution into your pension pot. We currently pay 19%, so this is a very generous scheme.</a:t>
            </a:r>
            <a:endParaRPr lang="en-GB" sz="1200" dirty="0"/>
          </a:p>
          <a:p>
            <a:r>
              <a:rPr lang="en-US" sz="1200" dirty="0">
                <a:solidFill/>
              </a:rPr>
              <a:t> </a:t>
            </a:r>
            <a:endParaRPr lang="en-GB" sz="1200" dirty="0"/>
          </a:p>
          <a:p>
            <a:r>
              <a:rPr lang="en-US" sz="1200" b="1" dirty="0">
                <a:solidFill>
                  <a:srgbClr val="00A34D"/>
                </a:solidFill>
              </a:rPr>
              <a:t>Relocation</a:t>
            </a:r>
            <a:endParaRPr lang="en-GB" sz="1200" dirty="0">
              <a:solidFill>
                <a:srgbClr val="00A34D"/>
              </a:solidFill>
            </a:endParaRPr>
          </a:p>
          <a:p>
            <a:r>
              <a:rPr lang="en-US" sz="1200" dirty="0">
                <a:solidFill/>
              </a:rPr>
              <a:t>For eligible roles, we may be able to offer financial assistance with the cost of relocation. This is normally in cases where the role is critical to the delivery of our business and where the vacancy has proven hard to fill due to scarcity of the required specialist, niche, or technical skills available in the market. Please speak to the hiring manager through the details provided in the advert to discuss whether the role you are applying for fits into this category.</a:t>
            </a:r>
            <a:endParaRPr lang="en-GB" sz="1200" dirty="0"/>
          </a:p>
          <a:p>
            <a:r>
              <a:rPr lang="en-US" sz="1200" dirty="0">
                <a:solidFill/>
              </a:rPr>
              <a:t> </a:t>
            </a:r>
            <a:endParaRPr lang="en-GB" sz="1200" dirty="0"/>
          </a:p>
          <a:p>
            <a:r>
              <a:rPr lang="en-US" sz="1200" dirty="0">
                <a:solidFill/>
              </a:rPr>
              <a:t>Relocation support is not guaranteed and will be discussed upon request subject to you being offered a post with us. </a:t>
            </a:r>
            <a:endParaRPr lang="en-GB" sz="1200" dirty="0"/>
          </a:p>
          <a:p>
            <a:endParaRPr lang="en-GB" sz="1200" dirty="0"/>
          </a:p>
          <a:p>
            <a:pPr marL="185420" lvl="0" defTabSz="457200">
              <a:spcAft>
                <a:spcPts val="1000"/>
              </a:spcAft>
              <a:defRPr/>
            </a:pPr>
            <a:endParaRPr lang="en-GB" sz="1200" b="1" kern="1400" dirty="0">
              <a:solidFill>
                <a:srgbClr val="00104D"/>
              </a:solidFill>
              <a:latin typeface="Arial"/>
              <a:cs typeface="Arial"/>
            </a:endParaRPr>
          </a:p>
        </p:txBody>
      </p:sp>
      <p:sp>
        <p:nvSpPr>
          <p:cNvPr id="8" name="TextBox 7">
            <a:extLst>
              <a:ext uri="{FF2B5EF4-FFF2-40B4-BE49-F238E27FC236}">
                <a16:creationId xmlns:a16="http://schemas.microsoft.com/office/drawing/2014/main" id="{09340C94-7A87-9E6B-838E-474920597444}"/>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
        <p:nvSpPr>
          <p:cNvPr id="10" name="TextBox 9">
            <a:extLst>
              <a:ext uri="{FF2B5EF4-FFF2-40B4-BE49-F238E27FC236}">
                <a16:creationId xmlns:a16="http://schemas.microsoft.com/office/drawing/2014/main" id="{0122FA7A-0EF2-CEF2-DFF2-E550494F3CF5}"/>
              </a:ext>
            </a:extLst>
          </p:cNvPr>
          <p:cNvSpPr txBox="1"/>
          <p:nvPr/>
        </p:nvSpPr>
        <p:spPr>
          <a:xfrm>
            <a:off x="320040" y="293180"/>
            <a:ext cx="4991100" cy="369332"/>
          </a:xfrm>
          <a:prstGeom prst="rect">
            <a:avLst/>
          </a:prstGeom>
          <a:noFill/>
        </p:spPr>
        <p:txBody>
          <a:bodyPr wrap="square" rtlCol="0">
            <a:spAutoFit/>
          </a:bodyPr>
          <a:lstStyle/>
          <a:p>
            <a:r>
              <a:rPr lang="en-GB" b="1" u="sng" dirty="0">
                <a:solidFill>
                  <a:srgbClr val="00A33B"/>
                </a:solidFill>
              </a:rPr>
              <a:t>Terms and Conditions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2">
            <a:extLst>
              <a:ext uri="{FF2B5EF4-FFF2-40B4-BE49-F238E27FC236}">
                <a16:creationId xmlns:a16="http://schemas.microsoft.com/office/drawing/2014/main" id="{0E9EEDDD-76E2-CD32-D83D-2922466372D9}"/>
              </a:ext>
            </a:extLst>
          </p:cNvPr>
          <p:cNvSpPr txBox="1">
            <a:spLocks noChangeArrowheads="1"/>
          </p:cNvSpPr>
          <p:nvPr/>
        </p:nvSpPr>
        <p:spPr bwMode="auto">
          <a:xfrm>
            <a:off x="320040" y="883176"/>
            <a:ext cx="4841895" cy="544068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buNone/>
            </a:pPr>
            <a:r>
              <a:rPr lang="en-GB" sz="1200" dirty="0">
                <a:solidFill/>
                <a:effectLst/>
                <a:ea typeface="Calibri" panose="020F0502020204030204" pitchFamily="34" charset="0"/>
                <a:cs typeface="Times New Roman" panose="02020603050405020304" pitchFamily="18" charset="0"/>
              </a:rPr>
              <a:t>Incident response is an integral part of what the Environment Agency does. Our remit is wide ranging, and we are responsible for many incidents that affect the natural environment, human health, and property in England. When incidents happen, we strive to keep people safe and minimise serious and lasting damage to the environment and the communities we serve. </a:t>
            </a:r>
            <a:endParaRPr lang="en-GB" sz="1100" dirty="0">
              <a:effectLst/>
              <a:ea typeface="Calibri" panose="020F0502020204030204" pitchFamily="34" charset="0"/>
              <a:cs typeface="Times New Roman" panose="02020603050405020304" pitchFamily="18" charset="0"/>
            </a:endParaRPr>
          </a:p>
          <a:p>
            <a:pPr>
              <a:lnSpc>
                <a:spcPct val="107000"/>
              </a:lnSpc>
              <a:spcAft>
                <a:spcPts val="800"/>
              </a:spcAft>
              <a:buNone/>
            </a:pPr>
            <a:r>
              <a:rPr lang="en-GB" sz="1200" dirty="0">
                <a:solidFill/>
                <a:effectLst/>
                <a:ea typeface="Calibri" panose="020F0502020204030204" pitchFamily="34" charset="0"/>
                <a:cs typeface="Times New Roman" panose="02020603050405020304" pitchFamily="18" charset="0"/>
              </a:rPr>
              <a:t>Everyone that joins us will undertake training and participate in our incident response. There are many exciting roles you could be doing anything from being on the scene of a waste fire advising the emergency services, to gathering and reporting vital information while working from home or one of our offices, visiting communities to warn and inform people about flood risk, providing specialist advice, or ensuring that urgent work in your team or department continues whilst your colleagues respond to incidents.  </a:t>
            </a:r>
            <a:endParaRPr lang="en-GB" sz="1100" dirty="0">
              <a:effectLst/>
              <a:ea typeface="Calibri" panose="020F0502020204030204" pitchFamily="34" charset="0"/>
              <a:cs typeface="Times New Roman" panose="02020603050405020304" pitchFamily="18" charset="0"/>
            </a:endParaRPr>
          </a:p>
          <a:p>
            <a:pPr fontAlgn="base">
              <a:lnSpc>
                <a:spcPct val="107000"/>
              </a:lnSpc>
              <a:spcAft>
                <a:spcPts val="800"/>
              </a:spcAft>
              <a:buNone/>
            </a:pPr>
            <a:r>
              <a:rPr lang="en-GB" sz="1200" dirty="0">
                <a:solidFill/>
                <a:effectLst/>
                <a:ea typeface="Calibri" panose="020F0502020204030204" pitchFamily="34" charset="0"/>
              </a:rPr>
              <a:t>Some of our staff are required to carry out an incident role that involves being on on-call (standby) to work out of hours, this is usually 1 in every 8 weeks. Other incident roles are activated when they are needed. For these you will be given notice beforehand and have some flexibility on when and how you contribute. We want you to develop skills and feel confident in your incident role and will provide you with all the relevant professional training and peer support you need to deliver it.</a:t>
            </a:r>
          </a:p>
          <a:p>
            <a:pPr fontAlgn="base">
              <a:lnSpc>
                <a:spcPct val="107000"/>
              </a:lnSpc>
              <a:spcAft>
                <a:spcPts val="800"/>
              </a:spcAft>
              <a:buNone/>
            </a:pPr>
            <a:r>
              <a:rPr lang="en-GB" sz="1200" dirty="0">
                <a:solidFill/>
                <a:effectLst/>
                <a:highlight>
                  <a:srgbClr val="FFFF00"/>
                </a:highlight>
                <a:latin typeface="Arial" panose="020B0604020202020204" pitchFamily="34" charset="0"/>
                <a:ea typeface="Calibri" panose="020F0502020204030204" pitchFamily="34" charset="0"/>
              </a:rPr>
              <a:t> </a:t>
            </a:r>
            <a:endParaRPr lang="en-GB" sz="1200" dirty="0">
              <a:effectLst/>
              <a:latin typeface="Times New Roman" panose="02020603050405020304" pitchFamily="18" charset="0"/>
              <a:ea typeface="Calibri" panose="020F0502020204030204" pitchFamily="34" charset="0"/>
            </a:endParaRPr>
          </a:p>
          <a:p>
            <a:pPr>
              <a:lnSpc>
                <a:spcPct val="107000"/>
              </a:lnSpc>
              <a:spcAft>
                <a:spcPts val="800"/>
              </a:spcAft>
              <a:buNone/>
              <a:tabLst>
                <a:tab pos="2865755" algn="ctr"/>
                <a:tab pos="5731510" algn="r"/>
                <a:tab pos="457200" algn="l"/>
              </a:tabLst>
            </a:pPr>
            <a:r>
              <a:rPr lang="en-GB" sz="1100" dirty="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 Box 2">
            <a:extLst>
              <a:ext uri="{FF2B5EF4-FFF2-40B4-BE49-F238E27FC236}">
                <a16:creationId xmlns:a16="http://schemas.microsoft.com/office/drawing/2014/main" id="{E3CCED23-A95E-BEF4-E75E-5229DEC15E9A}"/>
              </a:ext>
            </a:extLst>
          </p:cNvPr>
          <p:cNvSpPr txBox="1">
            <a:spLocks noChangeArrowheads="1"/>
          </p:cNvSpPr>
          <p:nvPr/>
        </p:nvSpPr>
        <p:spPr bwMode="auto">
          <a:xfrm>
            <a:off x="6126480" y="502920"/>
            <a:ext cx="5772300" cy="2468880"/>
          </a:xfrm>
          <a:prstGeom prst="rect">
            <a:avLst/>
          </a:prstGeom>
          <a:noFill/>
          <a:ln w="9525">
            <a:noFill/>
            <a:miter lim="800000"/>
            <a:headEnd/>
            <a:tailEnd/>
          </a:ln>
        </p:spPr>
        <p:txBody>
          <a:bodyPr rot="0" vert="horz" wrap="square" lIns="91440" tIns="45720" rIns="91440" bIns="45720" anchor="t" anchorCtr="0">
            <a:noAutofit/>
          </a:bodyPr>
          <a:lstStyle/>
          <a:p>
            <a:pPr fontAlgn="base">
              <a:lnSpc>
                <a:spcPct val="107000"/>
              </a:lnSpc>
              <a:spcAft>
                <a:spcPts val="800"/>
              </a:spcAft>
              <a:buNone/>
            </a:pPr>
            <a:r>
              <a:rPr lang="en-GB" sz="1200" dirty="0">
                <a:solidFill/>
                <a:effectLst/>
                <a:ea typeface="Calibri" panose="020F0502020204030204" pitchFamily="34" charset="0"/>
              </a:rPr>
              <a:t>Incident response has many rewards, including financial benefits for out of hours work. It provides our people with opportunities to develop new skills and work in a dynamic environment alongside new colleagues, local communities, and emergency response partners.  We want the Environment Agency to be a life enhancing place to work. We will work with you to ensure you are able to participate in a way that suits you and supports a healthy work-life balance. </a:t>
            </a:r>
          </a:p>
          <a:p>
            <a:pPr>
              <a:lnSpc>
                <a:spcPct val="107000"/>
              </a:lnSpc>
              <a:spcAft>
                <a:spcPts val="800"/>
              </a:spcAft>
              <a:buNone/>
            </a:pPr>
            <a:r>
              <a:rPr lang="en-GB" sz="1200" dirty="0">
                <a:solidFill/>
                <a:effectLst/>
                <a:ea typeface="Calibri" panose="020F0502020204030204" pitchFamily="34" charset="0"/>
                <a:cs typeface="Times New Roman" panose="02020603050405020304" pitchFamily="18" charset="0"/>
              </a:rPr>
              <a:t>The Environment Agency is committed to be an inclusive employer. To achieve this in our incident roles workplace adjustments are available to support those with additional support needs, for example colleagues with a disability or a neurodiverse condition and/or colleagues with caring responsibilities. </a:t>
            </a:r>
          </a:p>
          <a:p>
            <a:pPr>
              <a:lnSpc>
                <a:spcPct val="107000"/>
              </a:lnSpc>
              <a:spcAft>
                <a:spcPts val="800"/>
              </a:spcAft>
              <a:buNone/>
            </a:pPr>
            <a:r>
              <a:rPr lang="en-GB" sz="1200" dirty="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100" dirty="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tabLst>
                <a:tab pos="2865755" algn="ctr"/>
                <a:tab pos="5731510" algn="r"/>
                <a:tab pos="457200" algn="l"/>
              </a:tabLst>
            </a:pPr>
            <a:r>
              <a:rPr lang="en-GB" sz="1100" dirty="0">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Placeholder 14" descr="A group of people crossing a river&#10;&#10;AI-generated content may be incorrect.">
            <a:extLst>
              <a:ext uri="{FF2B5EF4-FFF2-40B4-BE49-F238E27FC236}">
                <a16:creationId xmlns:a16="http://schemas.microsoft.com/office/drawing/2014/main" id="{7B035761-FE2C-021F-EF64-AADE6B19FF0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126480" y="2971800"/>
            <a:ext cx="5772300" cy="2977277"/>
          </a:xfrm>
          <a:prstGeom prst="rect">
            <a:avLst/>
          </a:prstGeom>
        </p:spPr>
      </p:pic>
      <p:sp>
        <p:nvSpPr>
          <p:cNvPr id="5" name="TextBox 4">
            <a:extLst>
              <a:ext uri="{FF2B5EF4-FFF2-40B4-BE49-F238E27FC236}">
                <a16:creationId xmlns:a16="http://schemas.microsoft.com/office/drawing/2014/main" id="{CD6492A2-4CBD-ABFB-7464-8F1E56C269F4}"/>
              </a:ext>
            </a:extLst>
          </p:cNvPr>
          <p:cNvSpPr txBox="1"/>
          <p:nvPr/>
        </p:nvSpPr>
        <p:spPr>
          <a:xfrm>
            <a:off x="5252660" y="6519446"/>
            <a:ext cx="1686680" cy="338554"/>
          </a:xfrm>
          <a:prstGeom prst="rect">
            <a:avLst/>
          </a:prstGeom>
          <a:noFill/>
        </p:spPr>
        <p:txBody>
          <a:bodyPr wrap="none" rtlCol="0">
            <a:spAutoFit/>
          </a:bodyPr>
          <a:lstStyle/>
          <a:p>
            <a:r>
              <a:rPr lang="en-GB" sz="1600" dirty="0">
                <a:solidFill>
                  <a:srgbClr val="FF0000"/>
                </a:solidFill>
              </a:rPr>
              <a:t>CONFIDENTIAL</a:t>
            </a:r>
          </a:p>
        </p:txBody>
      </p:sp>
      <p:sp>
        <p:nvSpPr>
          <p:cNvPr id="8" name="TextBox 7">
            <a:extLst>
              <a:ext uri="{FF2B5EF4-FFF2-40B4-BE49-F238E27FC236}">
                <a16:creationId xmlns:a16="http://schemas.microsoft.com/office/drawing/2014/main" id="{B4476295-25A5-6B9D-C9DE-A469E4AE344D}"/>
              </a:ext>
            </a:extLst>
          </p:cNvPr>
          <p:cNvSpPr txBox="1"/>
          <p:nvPr/>
        </p:nvSpPr>
        <p:spPr>
          <a:xfrm>
            <a:off x="320040" y="502920"/>
            <a:ext cx="4991100" cy="369332"/>
          </a:xfrm>
          <a:prstGeom prst="rect">
            <a:avLst/>
          </a:prstGeom>
          <a:noFill/>
        </p:spPr>
        <p:txBody>
          <a:bodyPr wrap="square" rtlCol="0">
            <a:spAutoFit/>
          </a:bodyPr>
          <a:lstStyle/>
          <a:p>
            <a:r>
              <a:rPr lang="en-GB" b="1" u="sng" dirty="0">
                <a:solidFill>
                  <a:srgbClr val="00A33B"/>
                </a:solidFill>
              </a:rPr>
              <a:t>Future Incident Response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15A10A63-1FDF-1AB8-62FF-56ECC24260F6}"/>
              </a:ext>
            </a:extLst>
          </p:cNvPr>
          <p:cNvSpPr txBox="1"/>
          <p:nvPr/>
        </p:nvSpPr>
        <p:spPr>
          <a:xfrm>
            <a:off x="320040" y="777240"/>
            <a:ext cx="5486400" cy="6001643"/>
          </a:xfrm>
          <a:prstGeom prst="rect">
            <a:avLst/>
          </a:prstGeom>
          <a:noFill/>
        </p:spPr>
        <p:txBody>
          <a:bodyPr wrap="square">
            <a:spAutoFit/>
          </a:bodyPr>
          <a:lstStyle/>
          <a:p>
            <a:r>
              <a:rPr lang="en-US" sz="1200" b="1" dirty="0">
                <a:solidFill>
                  <a:srgbClr val="00A34D"/>
                </a:solidFill>
              </a:rPr>
              <a:t>Eligibility to apply and continuity of employment</a:t>
            </a:r>
            <a:endParaRPr lang="en-GB" sz="1200" dirty="0">
              <a:solidFill>
                <a:srgbClr val="00A34D"/>
              </a:solidFill>
            </a:endParaRPr>
          </a:p>
          <a:p>
            <a:r>
              <a:rPr lang="en-US" sz="1200" dirty="0">
                <a:solidFill/>
              </a:rPr>
              <a:t>Employment agency workers and contractors are considered to be external candidates and should therefore only apply for positions that are being advertised externally. They are not eligible to claim continuity of employment should they be successful in securing a position with the Environment Agency.</a:t>
            </a:r>
            <a:endParaRPr lang="en-GB" sz="1200" dirty="0"/>
          </a:p>
          <a:p>
            <a:r>
              <a:rPr lang="en-US" sz="1200" dirty="0">
                <a:solidFill/>
              </a:rPr>
              <a:t> </a:t>
            </a:r>
            <a:endParaRPr lang="en-GB" sz="1200" dirty="0"/>
          </a:p>
          <a:p>
            <a:r>
              <a:rPr lang="en-US" sz="1200" dirty="0">
                <a:solidFill/>
              </a:rPr>
              <a:t>If you have been a member of a Regional Flood and Coastal Committee (RFCC) in the last 12 months, we will not be able to continue with your application based on agreed appointment rules related to employing ex-RFCC members. We would welcome an application from you once the 12-month period have passed.</a:t>
            </a:r>
            <a:endParaRPr lang="en-GB" sz="1200" dirty="0"/>
          </a:p>
          <a:p>
            <a:r>
              <a:rPr lang="en-US" sz="1200" dirty="0">
                <a:solidFill/>
              </a:rPr>
              <a:t> </a:t>
            </a:r>
            <a:endParaRPr lang="en-GB" sz="1200" dirty="0"/>
          </a:p>
          <a:p>
            <a:r>
              <a:rPr lang="en-US" sz="1200" dirty="0">
                <a:solidFill/>
              </a:rPr>
              <a:t>For applicants who currently work in local government or other bodies listed in the Redundancy Payments (Continuity of Employment in Local Government etc.) (Modification) Order 1999, you may be eligible for continuous service for the purpose of calculating any future redundancy payment. </a:t>
            </a:r>
            <a:endParaRPr lang="en-GB" sz="1200" dirty="0"/>
          </a:p>
          <a:p>
            <a:r>
              <a:rPr lang="en-US" sz="1200" dirty="0">
                <a:solidFill/>
              </a:rPr>
              <a:t> </a:t>
            </a:r>
          </a:p>
          <a:p>
            <a:r>
              <a:rPr lang="en-GB" sz="1200" dirty="0">
                <a:solidFill/>
              </a:rPr>
              <a:t>In addition, if you can demonstrate that you have worked at the Environment Agency immediately before joining the Civil Service and are now being re-employed by the Environment Agency within a period of three years of leaving, you may also count your Civil Service employment for the purpose of calculating your service-related entitlements as outlined above. If you are unsure of your status, you should contact your own HR Team.</a:t>
            </a:r>
          </a:p>
          <a:p>
            <a:endParaRPr lang="en-GB" sz="1200" b="1" kern="1400" dirty="0">
              <a:solidFill>
                <a:srgbClr val="00104D"/>
              </a:solidFill>
              <a:latin typeface="Arial"/>
              <a:cs typeface="Arial"/>
            </a:endParaRPr>
          </a:p>
          <a:p>
            <a:r>
              <a:rPr lang="en-US" sz="1200" b="1" dirty="0">
                <a:solidFill>
                  <a:srgbClr val="00A34D"/>
                </a:solidFill>
              </a:rPr>
              <a:t>Right to work and eligibility for employment</a:t>
            </a:r>
            <a:endParaRPr lang="en-GB" sz="1200" dirty="0">
              <a:solidFill>
                <a:srgbClr val="00A34D"/>
              </a:solidFill>
            </a:endParaRPr>
          </a:p>
          <a:p>
            <a:r>
              <a:rPr lang="en-US" sz="1200" dirty="0">
                <a:solidFill/>
              </a:rPr>
              <a:t>Before applying, it is the responsibility of all candidates to ensure they have the correct right to work documentation. If you require sponsorship, please ensure that the position you apply for meets the UK Visa &amp; Immigration (UKVI) requirements. If selected, your appointment would be subject to you obtaining and maintaining the relevant work visa terms and conditions set for you by UKVI.</a:t>
            </a:r>
            <a:endParaRPr lang="en-GB" sz="1200" dirty="0"/>
          </a:p>
        </p:txBody>
      </p:sp>
      <p:sp>
        <p:nvSpPr>
          <p:cNvPr id="6" name="TextBox 5">
            <a:extLst>
              <a:ext uri="{FF2B5EF4-FFF2-40B4-BE49-F238E27FC236}">
                <a16:creationId xmlns:a16="http://schemas.microsoft.com/office/drawing/2014/main" id="{8B8DD62B-37BA-5A34-8570-F7D4552C7C86}"/>
              </a:ext>
            </a:extLst>
          </p:cNvPr>
          <p:cNvSpPr txBox="1"/>
          <p:nvPr/>
        </p:nvSpPr>
        <p:spPr>
          <a:xfrm>
            <a:off x="6172200" y="777240"/>
            <a:ext cx="5349240" cy="4893647"/>
          </a:xfrm>
          <a:prstGeom prst="rect">
            <a:avLst/>
          </a:prstGeom>
          <a:noFill/>
        </p:spPr>
        <p:txBody>
          <a:bodyPr wrap="square">
            <a:spAutoFit/>
          </a:bodyPr>
          <a:lstStyle/>
          <a:p>
            <a:pPr>
              <a:buNone/>
            </a:pPr>
            <a:r>
              <a:rPr lang="en-US" sz="1200" b="1" dirty="0">
                <a:ln>
                  <a:noFill/>
                </a:ln>
                <a:solidFill>
                  <a:srgbClr val="00A33B"/>
                </a:solidFill>
                <a:effectLst/>
                <a:ea typeface="Arial Unicode MS"/>
                <a:cs typeface="Arial Unicode MS"/>
              </a:rPr>
              <a:t>Skilled worker visa</a:t>
            </a:r>
          </a:p>
          <a:p>
            <a:pPr>
              <a:buNone/>
            </a:pPr>
            <a:r>
              <a:rPr lang="en-US" sz="1200" dirty="0">
                <a:ln>
                  <a:noFill/>
                </a:ln>
                <a:solidFill>
                  <a:srgbClr val="000000"/>
                </a:solidFill>
                <a:effectLst/>
                <a:ea typeface="Arial Unicode MS"/>
                <a:cs typeface="Arial Unicode MS"/>
              </a:rPr>
              <a:t>For candidates looking to obtain a certificate of sponsorship and a skilled worker visa. In line with our allocation framework, we will consider requests for sponsorship subject to the candidate holding a current alternative visa due to expire within 3 months or in cases where the candidate does not have any other visa options to pursue other than skilled worker visa sponsorship. </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 </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Candidates note, even if successful in post, EA cannot guarantee if a certificate of sponsorship can be issued as this will depend on the role and personal circumstances satisfying UKVI eligibility and availability of sponsorship certificates we are able to issue.</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 </a:t>
            </a:r>
            <a:endParaRPr lang="en-GB" sz="1200" dirty="0">
              <a:ln>
                <a:noFill/>
              </a:ln>
              <a:solidFill>
                <a:srgbClr val="000000"/>
              </a:solidFill>
              <a:effectLst/>
              <a:ea typeface="Arial Unicode MS"/>
              <a:cs typeface="Arial Unicode MS"/>
            </a:endParaRPr>
          </a:p>
          <a:p>
            <a:r>
              <a:rPr lang="en-US" sz="1200" b="1" dirty="0">
                <a:solidFill>
                  <a:srgbClr val="00A33B"/>
                </a:solidFill>
                <a:ea typeface="Arial Unicode MS"/>
                <a:cs typeface="Arial Unicode MS"/>
              </a:rPr>
              <a:t>Pre-employment checks</a:t>
            </a:r>
          </a:p>
          <a:p>
            <a:r>
              <a:rPr lang="en-US" sz="1200" dirty="0">
                <a:ln>
                  <a:noFill/>
                </a:ln>
                <a:solidFill>
                  <a:srgbClr val="000000"/>
                </a:solidFill>
                <a:effectLst/>
                <a:ea typeface="Arial Unicode MS"/>
                <a:cs typeface="Arial Unicode MS"/>
              </a:rPr>
              <a:t>We apply the Baseline Personnel Security Standard (BPSS) check when recruiting employees to our posts.  This includes a basic criminal records check. </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 </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For the great majority of roles in the Environment Agency this will be sufficient but for this role </a:t>
            </a:r>
            <a:r>
              <a:rPr lang="en-US" sz="1200" dirty="0">
                <a:solidFill>
                  <a:srgbClr val="000000"/>
                </a:solidFill>
                <a:ea typeface="Times New Roman" panose="02020603050405020304" pitchFamily="18" charset="0"/>
              </a:rPr>
              <a:t>you must hold, or be willing to obtain, security clearance to SC level</a:t>
            </a:r>
            <a:r>
              <a:rPr lang="en-US" sz="1200" dirty="0">
                <a:ln>
                  <a:noFill/>
                </a:ln>
                <a:solidFill>
                  <a:srgbClr val="000000"/>
                </a:solidFill>
                <a:effectLst/>
                <a:ea typeface="Arial Unicode MS"/>
                <a:cs typeface="Arial Unicode MS"/>
              </a:rPr>
              <a:t>. </a:t>
            </a:r>
          </a:p>
          <a:p>
            <a:pPr>
              <a:buNone/>
            </a:pPr>
            <a:r>
              <a:rPr lang="en-US" sz="1200" dirty="0">
                <a:ln>
                  <a:noFill/>
                </a:ln>
                <a:solidFill>
                  <a:srgbClr val="000000"/>
                </a:solidFill>
                <a:effectLst/>
                <a:ea typeface="Arial Unicode MS"/>
                <a:cs typeface="Arial Unicode MS"/>
              </a:rPr>
              <a:t> </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 </a:t>
            </a:r>
            <a:endParaRPr lang="en-GB" sz="1200" dirty="0">
              <a:ln>
                <a:noFill/>
              </a:ln>
              <a:solidFill>
                <a:srgbClr val="000000"/>
              </a:solidFill>
              <a:effectLst/>
              <a:ea typeface="Arial Unicode MS"/>
              <a:cs typeface="Arial Unicode MS"/>
            </a:endParaRPr>
          </a:p>
          <a:p>
            <a:r>
              <a:rPr lang="en-US" sz="1200" b="1" dirty="0">
                <a:solidFill>
                  <a:srgbClr val="00A33B"/>
                </a:solidFill>
                <a:ea typeface="Arial Unicode MS"/>
                <a:cs typeface="Arial Unicode MS"/>
              </a:rPr>
              <a:t>Want to find out more?</a:t>
            </a:r>
          </a:p>
          <a:p>
            <a:r>
              <a:rPr lang="en-US" sz="1200" dirty="0">
                <a:ln>
                  <a:noFill/>
                </a:ln>
                <a:solidFill>
                  <a:srgbClr val="000000"/>
                </a:solidFill>
                <a:effectLst/>
                <a:ea typeface="Arial Unicode MS"/>
                <a:cs typeface="Arial Unicode MS"/>
              </a:rPr>
              <a:t>To find out more about what it’s like to work at the Environment Agency, please visit: </a:t>
            </a:r>
            <a:r>
              <a:rPr lang="en-US" sz="1200" u="sng" dirty="0">
                <a:ln>
                  <a:noFill/>
                </a:ln>
                <a:solidFill>
                  <a:srgbClr val="0563C1"/>
                </a:solidFill>
                <a:effectLst/>
                <a:ea typeface="Arial Unicode MS"/>
                <a:cs typeface="Arial Unicode MS"/>
                <a:hlinkClick r:id="rId2"/>
              </a:rPr>
              <a:t>environmentagencycareers.co.uk/working-here</a:t>
            </a:r>
            <a:endParaRPr lang="en-GB" sz="1200" dirty="0">
              <a:ln>
                <a:noFill/>
              </a:ln>
              <a:solidFill>
                <a:srgbClr val="000000"/>
              </a:solidFill>
              <a:effectLst/>
              <a:ea typeface="Arial Unicode MS"/>
              <a:cs typeface="Arial Unicode MS"/>
            </a:endParaRPr>
          </a:p>
        </p:txBody>
      </p:sp>
      <p:sp>
        <p:nvSpPr>
          <p:cNvPr id="5" name="TextBox 4">
            <a:extLst>
              <a:ext uri="{FF2B5EF4-FFF2-40B4-BE49-F238E27FC236}">
                <a16:creationId xmlns:a16="http://schemas.microsoft.com/office/drawing/2014/main" id="{DE2BD6A0-170F-018B-06E2-53706DF06BE2}"/>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
        <p:nvSpPr>
          <p:cNvPr id="10" name="TextBox 9">
            <a:extLst>
              <a:ext uri="{FF2B5EF4-FFF2-40B4-BE49-F238E27FC236}">
                <a16:creationId xmlns:a16="http://schemas.microsoft.com/office/drawing/2014/main" id="{D1561A8D-7170-B134-0EF7-FABB54EAABFB}"/>
              </a:ext>
            </a:extLst>
          </p:cNvPr>
          <p:cNvSpPr txBox="1"/>
          <p:nvPr/>
        </p:nvSpPr>
        <p:spPr>
          <a:xfrm>
            <a:off x="320040" y="407908"/>
            <a:ext cx="4991100" cy="369332"/>
          </a:xfrm>
          <a:prstGeom prst="rect">
            <a:avLst/>
          </a:prstGeom>
          <a:noFill/>
        </p:spPr>
        <p:txBody>
          <a:bodyPr wrap="square" rtlCol="0">
            <a:spAutoFit/>
          </a:bodyPr>
          <a:lstStyle/>
          <a:p>
            <a:r>
              <a:rPr lang="en-GB" b="1" u="sng" dirty="0">
                <a:solidFill>
                  <a:srgbClr val="00A33B"/>
                </a:solidFill>
              </a:rPr>
              <a:t>Eligibility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CCF1A48-C69F-18FA-85C5-C88445A55F96}"/>
              </a:ext>
            </a:extLst>
          </p:cNvPr>
          <p:cNvSpPr txBox="1"/>
          <p:nvPr/>
        </p:nvSpPr>
        <p:spPr>
          <a:xfrm>
            <a:off x="320040" y="439148"/>
            <a:ext cx="5486400" cy="6247864"/>
          </a:xfrm>
          <a:prstGeom prst="rect">
            <a:avLst/>
          </a:prstGeom>
          <a:noFill/>
        </p:spPr>
        <p:txBody>
          <a:bodyPr wrap="square">
            <a:spAutoFit/>
          </a:bodyPr>
          <a:lstStyle/>
          <a:p>
            <a:r>
              <a:rPr lang="en-US" b="1" u="sng" dirty="0">
                <a:solidFill>
                  <a:srgbClr val="00A34D"/>
                </a:solidFill>
              </a:rPr>
              <a:t>Further Information</a:t>
            </a:r>
          </a:p>
          <a:p>
            <a:endParaRPr lang="en-US" sz="1200" b="1" dirty="0">
              <a:solidFill>
                <a:srgbClr val="00A34D"/>
              </a:solidFill>
            </a:endParaRPr>
          </a:p>
          <a:p>
            <a:r>
              <a:rPr lang="en-US" sz="1200" b="1" dirty="0">
                <a:solidFill>
                  <a:srgbClr val="00A34D"/>
                </a:solidFill>
              </a:rPr>
              <a:t>EA People Strategy Ambitions</a:t>
            </a:r>
          </a:p>
          <a:p>
            <a:r>
              <a:rPr lang="en-GB" sz="1200" dirty="0"/>
              <a:t>We want to be an employer of choice with excellent employee satisfaction, an inclusive, positive workplace culture and expanded personal development opportunities as evidenced by our 5 key overall ambitions:</a:t>
            </a:r>
          </a:p>
          <a:p>
            <a:endParaRPr lang="en-GB" sz="1200" dirty="0"/>
          </a:p>
          <a:p>
            <a:pPr marL="171450" indent="-171450">
              <a:buFont typeface="Arial" panose="020B0604020202020204" pitchFamily="34" charset="0"/>
              <a:buChar char="•"/>
            </a:pPr>
            <a:r>
              <a:rPr lang="en-GB" sz="1200" dirty="0"/>
              <a:t>Strengthening our employee offer</a:t>
            </a:r>
          </a:p>
          <a:p>
            <a:pPr marL="171450" indent="-171450">
              <a:buFont typeface="Arial" panose="020B0604020202020204" pitchFamily="34" charset="0"/>
              <a:buChar char="•"/>
            </a:pPr>
            <a:r>
              <a:rPr lang="en-GB" sz="1200" dirty="0"/>
              <a:t>Investing in capability and growth</a:t>
            </a:r>
          </a:p>
          <a:p>
            <a:pPr marL="171450" indent="-171450">
              <a:buFont typeface="Arial" panose="020B0604020202020204" pitchFamily="34" charset="0"/>
              <a:buChar char="•"/>
            </a:pPr>
            <a:r>
              <a:rPr lang="en-GB" sz="1200" dirty="0"/>
              <a:t>Valuing diversity and promoting wellbeing and inclusivity</a:t>
            </a:r>
          </a:p>
          <a:p>
            <a:pPr marL="171450" indent="-171450">
              <a:buFont typeface="Arial" panose="020B0604020202020204" pitchFamily="34" charset="0"/>
              <a:buChar char="•"/>
            </a:pPr>
            <a:r>
              <a:rPr lang="en-GB" sz="1200" dirty="0"/>
              <a:t>An HR service that delivers strong foundations and empowers our people</a:t>
            </a:r>
          </a:p>
          <a:p>
            <a:pPr marL="171450" indent="-171450">
              <a:buFont typeface="Arial" panose="020B0604020202020204" pitchFamily="34" charset="0"/>
              <a:buChar char="•"/>
            </a:pPr>
            <a:r>
              <a:rPr lang="en-GB" sz="1200" dirty="0"/>
              <a:t>Unlocking organisational potential</a:t>
            </a:r>
          </a:p>
          <a:p>
            <a:endParaRPr lang="en-US" sz="1200" b="1" dirty="0">
              <a:solidFill>
                <a:srgbClr val="00A34D"/>
              </a:solidFill>
            </a:endParaRPr>
          </a:p>
          <a:p>
            <a:r>
              <a:rPr lang="en-US" sz="1200" b="1" dirty="0">
                <a:solidFill>
                  <a:srgbClr val="00A34D"/>
                </a:solidFill>
              </a:rPr>
              <a:t>Flexible working</a:t>
            </a:r>
          </a:p>
          <a:p>
            <a:r>
              <a:rPr lang="en-US" sz="1200" dirty="0">
                <a:solidFill/>
              </a:rPr>
              <a:t>We will consider flexible working patterns for all our vacancies, including job share, so please let us know more at the assessment stage of the process.</a:t>
            </a:r>
            <a:endParaRPr lang="en-GB" sz="1200" dirty="0"/>
          </a:p>
          <a:p>
            <a:r>
              <a:rPr lang="en-US" sz="1200" dirty="0">
                <a:solidFill/>
              </a:rPr>
              <a:t> </a:t>
            </a:r>
            <a:endParaRPr lang="en-GB" sz="1200" dirty="0"/>
          </a:p>
          <a:p>
            <a:r>
              <a:rPr lang="en-GB" sz="1200" b="1" dirty="0">
                <a:solidFill>
                  <a:srgbClr val="00A34D"/>
                </a:solidFill>
              </a:rPr>
              <a:t>Disability leave</a:t>
            </a:r>
            <a:endParaRPr lang="en-GB" sz="1200" dirty="0">
              <a:solidFill>
                <a:srgbClr val="00A34D"/>
              </a:solidFill>
            </a:endParaRPr>
          </a:p>
          <a:p>
            <a:r>
              <a:rPr lang="en-US" sz="1200" dirty="0">
                <a:solidFill/>
              </a:rPr>
              <a:t>Disability leave is a workplace adjustment to help you manage your disability at work. You may need additional time off to support you with the assessment, treatment or rehabilitation for your medical condition and disability leave is designed to cater for this.</a:t>
            </a:r>
            <a:endParaRPr lang="en-GB" sz="1200" dirty="0"/>
          </a:p>
          <a:p>
            <a:r>
              <a:rPr lang="en-US" sz="1200" dirty="0">
                <a:solidFill/>
              </a:rPr>
              <a:t> </a:t>
            </a:r>
            <a:endParaRPr lang="en-GB" sz="1200" dirty="0"/>
          </a:p>
          <a:p>
            <a:r>
              <a:rPr lang="en-US" sz="1200" dirty="0">
                <a:solidFill/>
              </a:rPr>
              <a:t>If you have a “physical or mental impairment that has a substantial and long-term negative effect on your ability to do normal daily activities” (Equality Act 2010) you may be eligible to request disability leave. This can include neurodiverse people and people with hearing loss or a visual impairment. </a:t>
            </a:r>
          </a:p>
          <a:p>
            <a:endParaRPr lang="en-US" sz="1200" dirty="0"/>
          </a:p>
          <a:p>
            <a:r>
              <a:rPr lang="en-GB" sz="1200" b="1" dirty="0">
                <a:solidFill>
                  <a:srgbClr val="00A34D"/>
                </a:solidFill>
              </a:rPr>
              <a:t>Employee networks</a:t>
            </a:r>
          </a:p>
          <a:p>
            <a:r>
              <a:rPr lang="en-GB" sz="1200" dirty="0">
                <a:solidFill/>
              </a:rPr>
              <a:t>We have an increasing number of employee networks and forums that support our employees and help us build an inclusive culture.</a:t>
            </a:r>
          </a:p>
          <a:p>
            <a:endParaRPr lang="en-GB" sz="1200" dirty="0"/>
          </a:p>
        </p:txBody>
      </p:sp>
      <p:sp>
        <p:nvSpPr>
          <p:cNvPr id="5" name="TextBox 4">
            <a:extLst>
              <a:ext uri="{FF2B5EF4-FFF2-40B4-BE49-F238E27FC236}">
                <a16:creationId xmlns:a16="http://schemas.microsoft.com/office/drawing/2014/main" id="{7D6852C1-FDEC-B920-9B97-0368EEA0418C}"/>
              </a:ext>
            </a:extLst>
          </p:cNvPr>
          <p:cNvSpPr txBox="1"/>
          <p:nvPr/>
        </p:nvSpPr>
        <p:spPr>
          <a:xfrm>
            <a:off x="6096000" y="332822"/>
            <a:ext cx="5349240" cy="6186309"/>
          </a:xfrm>
          <a:prstGeom prst="rect">
            <a:avLst/>
          </a:prstGeom>
          <a:noFill/>
        </p:spPr>
        <p:txBody>
          <a:bodyPr wrap="square">
            <a:spAutoFit/>
          </a:bodyPr>
          <a:lstStyle/>
          <a:p>
            <a:pPr>
              <a:buNone/>
            </a:pPr>
            <a:r>
              <a:rPr lang="en-US" sz="1200" b="1" dirty="0">
                <a:ln>
                  <a:noFill/>
                </a:ln>
                <a:solidFill>
                  <a:srgbClr val="00A33B"/>
                </a:solidFill>
                <a:effectLst/>
                <a:ea typeface="Arial Unicode MS"/>
                <a:cs typeface="Arial Unicode MS"/>
              </a:rPr>
              <a:t>Diversity and inclusivity</a:t>
            </a:r>
          </a:p>
          <a:p>
            <a:pPr>
              <a:buNone/>
            </a:pPr>
            <a:r>
              <a:rPr lang="en-US" sz="1200" dirty="0">
                <a:ln>
                  <a:noFill/>
                </a:ln>
                <a:solidFill>
                  <a:srgbClr val="000000"/>
                </a:solidFill>
                <a:effectLst/>
                <a:ea typeface="Arial Unicode MS"/>
                <a:cs typeface="Arial Unicode MS"/>
              </a:rPr>
              <a:t>The Environment Agency values a diverse workforce and welcomes applications from all sections of the community who wish to join a workforce which values difference and welcomes everyone.</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 </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We aim to create and maintain a diverse workforce (including our Board and Executives) that better reflects the UK’s economically active population. We recognise the challenges that individuals with (multiple) protected characteristics may experience in the job market. We are committed to being an inclusive employer and ensuring equal opportunities. Therefore, we particularly welcome applications from people from ethnic minority backgrounds; people with a disability; female; those part of the Lesbian, Gay, Bisexual and Transgender community (L.G.B.T+); gender diverse people, and candidates from lower socio-economic backgrounds who are under-represented across our workforce.</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 </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We will consider flexible working patterns for all our vacancies, including job share.</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 </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We recruit based on merit. This means our selection process is designed to be fair, open and equal.</a:t>
            </a:r>
            <a:endParaRPr lang="en-GB" sz="1200" dirty="0">
              <a:ln>
                <a:noFill/>
              </a:ln>
              <a:solidFill>
                <a:srgbClr val="000000"/>
              </a:solidFill>
              <a:effectLst/>
              <a:ea typeface="Arial Unicode MS"/>
              <a:cs typeface="Arial Unicode MS"/>
            </a:endParaRPr>
          </a:p>
          <a:p>
            <a:pPr>
              <a:buNone/>
            </a:pPr>
            <a:r>
              <a:rPr lang="en-US" sz="1200" dirty="0">
                <a:ln>
                  <a:noFill/>
                </a:ln>
                <a:solidFill>
                  <a:srgbClr val="000000"/>
                </a:solidFill>
                <a:effectLst/>
                <a:ea typeface="Arial Unicode MS"/>
                <a:cs typeface="Arial Unicode MS"/>
              </a:rPr>
              <a:t> </a:t>
            </a:r>
            <a:endParaRPr lang="en-GB" sz="1200" dirty="0">
              <a:ln>
                <a:noFill/>
              </a:ln>
              <a:solidFill>
                <a:srgbClr val="000000"/>
              </a:solidFill>
              <a:effectLst/>
              <a:ea typeface="Arial Unicode MS"/>
              <a:cs typeface="Arial Unicode MS"/>
            </a:endParaRPr>
          </a:p>
          <a:p>
            <a:pPr>
              <a:buNone/>
            </a:pPr>
            <a:r>
              <a:rPr lang="en-GB" sz="1200" b="1" dirty="0">
                <a:ln>
                  <a:noFill/>
                </a:ln>
                <a:solidFill>
                  <a:srgbClr val="00A33B"/>
                </a:solidFill>
                <a:effectLst/>
                <a:ea typeface="Arial Unicode MS"/>
                <a:cs typeface="Arial Unicode MS"/>
              </a:rPr>
              <a:t>Our Guiding Principles</a:t>
            </a:r>
          </a:p>
          <a:p>
            <a:pPr>
              <a:buNone/>
            </a:pPr>
            <a:r>
              <a:rPr lang="en-GB" sz="1200" dirty="0">
                <a:ln>
                  <a:noFill/>
                </a:ln>
                <a:solidFill>
                  <a:srgbClr val="000000"/>
                </a:solidFill>
                <a:effectLst/>
                <a:ea typeface="Arial Unicode MS"/>
                <a:cs typeface="Arial Unicode MS"/>
              </a:rPr>
              <a:t>We recognise the need to evolve how we work. Our six guiding principles help us navigate the complex challenges we face:</a:t>
            </a:r>
          </a:p>
          <a:p>
            <a:pPr>
              <a:buNone/>
            </a:pPr>
            <a:endParaRPr lang="en-GB" sz="1200" dirty="0">
              <a:ln>
                <a:noFill/>
              </a:ln>
              <a:solidFill>
                <a:srgbClr val="000000"/>
              </a:solidFill>
              <a:effectLst/>
              <a:ea typeface="Arial Unicode MS"/>
              <a:cs typeface="Arial Unicode MS"/>
            </a:endParaRPr>
          </a:p>
          <a:p>
            <a:pPr marL="171450" indent="-171450">
              <a:buFont typeface="Arial" panose="020B0604020202020204" pitchFamily="34" charset="0"/>
              <a:buChar char="•"/>
            </a:pPr>
            <a:r>
              <a:rPr lang="en-GB" sz="1200" dirty="0">
                <a:ln>
                  <a:noFill/>
                </a:ln>
                <a:solidFill>
                  <a:srgbClr val="000000"/>
                </a:solidFill>
                <a:effectLst/>
                <a:ea typeface="Arial Unicode MS"/>
                <a:cs typeface="Arial Unicode MS"/>
              </a:rPr>
              <a:t>Act with clarity</a:t>
            </a:r>
          </a:p>
          <a:p>
            <a:pPr marL="171450" indent="-171450">
              <a:buFont typeface="Arial" panose="020B0604020202020204" pitchFamily="34" charset="0"/>
              <a:buChar char="•"/>
            </a:pPr>
            <a:r>
              <a:rPr lang="en-GB" sz="1200" dirty="0">
                <a:ln>
                  <a:noFill/>
                </a:ln>
                <a:solidFill>
                  <a:srgbClr val="000000"/>
                </a:solidFill>
                <a:effectLst/>
                <a:ea typeface="Arial Unicode MS"/>
                <a:cs typeface="Arial Unicode MS"/>
              </a:rPr>
              <a:t>Act with knowledge and conviction</a:t>
            </a:r>
          </a:p>
          <a:p>
            <a:pPr marL="171450" indent="-171450">
              <a:buFont typeface="Arial" panose="020B0604020202020204" pitchFamily="34" charset="0"/>
              <a:buChar char="•"/>
            </a:pPr>
            <a:r>
              <a:rPr lang="en-GB" sz="1200" dirty="0">
                <a:ln>
                  <a:noFill/>
                </a:ln>
                <a:solidFill>
                  <a:srgbClr val="000000"/>
                </a:solidFill>
                <a:effectLst/>
                <a:ea typeface="Arial Unicode MS"/>
                <a:cs typeface="Arial Unicode MS"/>
              </a:rPr>
              <a:t>Focus on efficient and effective delivery</a:t>
            </a:r>
          </a:p>
          <a:p>
            <a:pPr marL="171450" indent="-171450">
              <a:buFont typeface="Arial" panose="020B0604020202020204" pitchFamily="34" charset="0"/>
              <a:buChar char="•"/>
            </a:pPr>
            <a:r>
              <a:rPr lang="en-GB" sz="1200" dirty="0">
                <a:ln>
                  <a:noFill/>
                </a:ln>
                <a:solidFill>
                  <a:srgbClr val="000000"/>
                </a:solidFill>
                <a:effectLst/>
                <a:ea typeface="Arial Unicode MS"/>
                <a:cs typeface="Arial Unicode MS"/>
              </a:rPr>
              <a:t>Find solutions to problems old and new</a:t>
            </a:r>
          </a:p>
          <a:p>
            <a:pPr marL="171450" indent="-171450">
              <a:buFont typeface="Arial" panose="020B0604020202020204" pitchFamily="34" charset="0"/>
              <a:buChar char="•"/>
            </a:pPr>
            <a:r>
              <a:rPr lang="en-GB" sz="1200" dirty="0">
                <a:ln>
                  <a:noFill/>
                </a:ln>
                <a:solidFill>
                  <a:srgbClr val="000000"/>
                </a:solidFill>
                <a:effectLst/>
                <a:ea typeface="Arial Unicode MS"/>
                <a:cs typeface="Arial Unicode MS"/>
              </a:rPr>
              <a:t>Work more closely with partners</a:t>
            </a:r>
          </a:p>
          <a:p>
            <a:pPr marL="171450" indent="-171450">
              <a:buFont typeface="Arial" panose="020B0604020202020204" pitchFamily="34" charset="0"/>
              <a:buChar char="•"/>
            </a:pPr>
            <a:r>
              <a:rPr lang="en-GB" sz="1200" dirty="0">
                <a:ln>
                  <a:noFill/>
                </a:ln>
                <a:solidFill>
                  <a:srgbClr val="000000"/>
                </a:solidFill>
                <a:effectLst/>
                <a:ea typeface="Arial Unicode MS"/>
                <a:cs typeface="Arial Unicode MS"/>
              </a:rPr>
              <a:t>Serve with care</a:t>
            </a:r>
          </a:p>
        </p:txBody>
      </p:sp>
      <p:sp>
        <p:nvSpPr>
          <p:cNvPr id="3" name="TextBox 2">
            <a:extLst>
              <a:ext uri="{FF2B5EF4-FFF2-40B4-BE49-F238E27FC236}">
                <a16:creationId xmlns:a16="http://schemas.microsoft.com/office/drawing/2014/main" id="{A25EDBD3-08BC-2B7F-3368-09A100043C26}"/>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DF9DCA5-58D0-DC90-400F-0C0D12AAE8C2}"/>
              </a:ext>
            </a:extLst>
          </p:cNvPr>
          <p:cNvSpPr txBox="1"/>
          <p:nvPr/>
        </p:nvSpPr>
        <p:spPr>
          <a:xfrm>
            <a:off x="4469230" y="1459599"/>
            <a:ext cx="7246374" cy="2259401"/>
          </a:xfrm>
          <a:prstGeom prst="rect">
            <a:avLst/>
          </a:prstGeom>
          <a:noFill/>
        </p:spPr>
        <p:txBody>
          <a:bodyPr wrap="square">
            <a:spAutoFit/>
          </a:bodyPr>
          <a:lstStyle/>
          <a:p>
            <a:pPr>
              <a:lnSpc>
                <a:spcPct val="107000"/>
              </a:lnSpc>
              <a:spcAft>
                <a:spcPts val="800"/>
              </a:spcAft>
              <a:buNone/>
            </a:pPr>
            <a:r>
              <a:rPr lang="en-GB" sz="1800" b="1" dirty="0">
                <a:solidFill>
                  <a:srgbClr val="FFFFFF"/>
                </a:solidFill>
                <a:ea typeface="Calibri" panose="020F0502020204030204" pitchFamily="34" charset="0"/>
                <a:cs typeface="Times New Roman" panose="02020603050405020304" pitchFamily="18" charset="0"/>
              </a:rPr>
              <a:t>For a confidential discussion to help inform your application, please contact our recruitment advisors at GatenbySanderson:</a:t>
            </a:r>
          </a:p>
          <a:p>
            <a:pPr>
              <a:lnSpc>
                <a:spcPct val="107000"/>
              </a:lnSpc>
              <a:spcAft>
                <a:spcPts val="800"/>
              </a:spcAft>
              <a:buNone/>
            </a:pPr>
            <a:endParaRPr lang="en-GB" sz="1800" dirty="0">
              <a:solidFill>
                <a:srgbClr val="00A34D"/>
              </a:solidFill>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solidFill>
                  <a:srgbClr val="FFFFFF"/>
                </a:solidFill>
                <a:ea typeface="Calibri" panose="020F0502020204030204" pitchFamily="34" charset="0"/>
                <a:cs typeface="Times New Roman" panose="02020603050405020304" pitchFamily="18" charset="0"/>
              </a:rPr>
              <a:t>Russell Brandon – </a:t>
            </a:r>
            <a:r>
              <a:rPr lang="en-GB" sz="1800" b="1" u="sng" dirty="0">
                <a:solidFill>
                  <a:srgbClr val="FFFFFF"/>
                </a:solidFill>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Russell.Brandon@gatenbysanderson.com</a:t>
            </a:r>
            <a:endParaRPr lang="en-GB" sz="1800" dirty="0">
              <a:solidFill>
                <a:schemeClr val="bg1"/>
              </a:solidFill>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solidFill>
                  <a:srgbClr val="FFFFFF"/>
                </a:solidFill>
                <a:ea typeface="Calibri" panose="020F0502020204030204" pitchFamily="34" charset="0"/>
                <a:cs typeface="Times New Roman" panose="02020603050405020304" pitchFamily="18" charset="0"/>
              </a:rPr>
              <a:t>Olivia Robinson – </a:t>
            </a:r>
            <a:r>
              <a:rPr lang="en-GB" sz="1800" b="1" u="sng" dirty="0">
                <a:solidFill>
                  <a:srgbClr val="FFFFFF"/>
                </a:solidFill>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Olivia.Robinson@gatenbysanderson.com</a:t>
            </a:r>
            <a:endParaRPr lang="en-GB" sz="1800" dirty="0">
              <a:solidFill>
                <a:schemeClr val="bg1"/>
              </a:solidFill>
              <a:ea typeface="Calibri" panose="020F0502020204030204" pitchFamily="34" charset="0"/>
              <a:cs typeface="Times New Roman" panose="02020603050405020304" pitchFamily="18" charset="0"/>
            </a:endParaRPr>
          </a:p>
          <a:p>
            <a:pPr>
              <a:lnSpc>
                <a:spcPct val="107000"/>
              </a:lnSpc>
              <a:spcAft>
                <a:spcPts val="800"/>
              </a:spcAft>
              <a:buNone/>
            </a:pPr>
            <a:r>
              <a:rPr lang="en-GB" sz="1800" b="1" dirty="0">
                <a:solidFill>
                  <a:srgbClr val="FFFFFF"/>
                </a:solidFill>
                <a:ea typeface="Calibri" panose="020F0502020204030204" pitchFamily="34" charset="0"/>
                <a:cs typeface="Times New Roman" panose="02020603050405020304" pitchFamily="18" charset="0"/>
              </a:rPr>
              <a:t>Michelle Atkinson –</a:t>
            </a:r>
            <a:r>
              <a:rPr lang="en-GB" sz="1800" b="1" kern="1400" dirty="0">
                <a:solidFill>
                  <a:srgbClr val="FFFFFF"/>
                </a:solidFill>
                <a:ea typeface="Times New Roman" panose="02020603050405020304" pitchFamily="18" charset="0"/>
                <a:cs typeface="Times New Roman" panose="02020603050405020304" pitchFamily="18" charset="0"/>
              </a:rPr>
              <a:t> </a:t>
            </a:r>
            <a:r>
              <a:rPr lang="en-GB" sz="1800" b="1" u="sng" dirty="0">
                <a:solidFill>
                  <a:srgbClr val="FFFFFF"/>
                </a:solidFill>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Michelle.Atkinson@gatenbysanderson.com</a:t>
            </a:r>
            <a:endParaRPr lang="en-US" sz="2400" b="1" dirty="0">
              <a:ln>
                <a:noFill/>
              </a:ln>
              <a:solidFill>
                <a:schemeClr val="bg1"/>
              </a:solidFill>
              <a:effectLst/>
              <a:ea typeface="Arial Unicode MS"/>
              <a:cs typeface="Arial Unicode MS"/>
            </a:endParaRPr>
          </a:p>
        </p:txBody>
      </p:sp>
      <p:pic>
        <p:nvPicPr>
          <p:cNvPr id="5" name="Picture 4">
            <a:extLst>
              <a:ext uri="{FF2B5EF4-FFF2-40B4-BE49-F238E27FC236}">
                <a16:creationId xmlns:a16="http://schemas.microsoft.com/office/drawing/2014/main" id="{FF16F024-0260-270F-780F-5F1CECC29820}"/>
              </a:ext>
            </a:extLst>
          </p:cNvPr>
          <p:cNvPicPr>
            <a:picLocks noChangeAspect="1"/>
          </p:cNvPicPr>
          <p:nvPr/>
        </p:nvPicPr>
        <p:blipFill>
          <a:blip r:embed="rId5"/>
          <a:stretch>
            <a:fillRect/>
          </a:stretch>
        </p:blipFill>
        <p:spPr>
          <a:xfrm>
            <a:off x="476396" y="461076"/>
            <a:ext cx="3587600" cy="5935847"/>
          </a:xfrm>
          <a:prstGeom prst="rect">
            <a:avLst/>
          </a:prstGeom>
        </p:spPr>
      </p:pic>
      <p:sp>
        <p:nvSpPr>
          <p:cNvPr id="3" name="TextBox 2">
            <a:extLst>
              <a:ext uri="{FF2B5EF4-FFF2-40B4-BE49-F238E27FC236}">
                <a16:creationId xmlns:a16="http://schemas.microsoft.com/office/drawing/2014/main" id="{35AA6D7E-608F-41C1-737B-0404C44771FF}"/>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E36529E-E98F-F87A-1602-92F4BD044AC7}"/>
              </a:ext>
            </a:extLst>
          </p:cNvPr>
          <p:cNvSpPr/>
          <p:nvPr/>
        </p:nvSpPr>
        <p:spPr>
          <a:xfrm>
            <a:off x="8219975" y="0"/>
            <a:ext cx="3972025"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F8534CF0-67F0-43DB-E802-37E58A3424D4}"/>
              </a:ext>
            </a:extLst>
          </p:cNvPr>
          <p:cNvSpPr txBox="1"/>
          <p:nvPr/>
        </p:nvSpPr>
        <p:spPr>
          <a:xfrm>
            <a:off x="116700" y="0"/>
            <a:ext cx="8041500" cy="6894195"/>
          </a:xfrm>
          <a:prstGeom prst="rect">
            <a:avLst/>
          </a:prstGeom>
          <a:noFill/>
        </p:spPr>
        <p:txBody>
          <a:bodyPr wrap="square" rtlCol="0">
            <a:spAutoFit/>
          </a:bodyPr>
          <a:lstStyle/>
          <a:p>
            <a:r>
              <a:rPr lang="en-GB" b="1" u="sng" dirty="0">
                <a:solidFill>
                  <a:srgbClr val="00A33B"/>
                </a:solidFill>
              </a:rPr>
              <a:t>Welcome</a:t>
            </a:r>
          </a:p>
          <a:p>
            <a:endParaRPr lang="en-GB" sz="800" dirty="0"/>
          </a:p>
          <a:p>
            <a:r>
              <a:rPr lang="en-GB" sz="1200" dirty="0"/>
              <a:t>Thank you for your interest in joining the Environment Agency.</a:t>
            </a:r>
          </a:p>
          <a:p>
            <a:endParaRPr lang="en-GB" sz="800" dirty="0"/>
          </a:p>
          <a:p>
            <a:r>
              <a:rPr lang="en-GB" sz="1200" dirty="0"/>
              <a:t>We are an arms-length body of Defra family and play an important role in the resilience and prosperity of England. From climate resilience to clean land, air and water and enabling sustainable growth. Our work protects and enhances the environment while supporting sustainable growth, ensuring people, nature and businesses can prosper together.</a:t>
            </a:r>
          </a:p>
          <a:p>
            <a:endParaRPr lang="en-GB" sz="800" dirty="0"/>
          </a:p>
          <a:p>
            <a:r>
              <a:rPr lang="en-GB" sz="1200" dirty="0"/>
              <a:t>As a regulator, we protect people and the environment by ensuring businesses meet standards for sustainable development and responsible growth. Our regulation is proportionate, efficient and easy to navigate. In return, we expect businesses to take meaningful action to reduce their environmental impact and fully meet their legal obligations.</a:t>
            </a:r>
          </a:p>
          <a:p>
            <a:endParaRPr lang="en-GB" sz="800" dirty="0"/>
          </a:p>
          <a:p>
            <a:r>
              <a:rPr lang="en-GB" sz="1200" dirty="0"/>
              <a:t>As an infrastructure provider and asset operator, we deliver our ambitions through a prioritised investment programme. We maintain safe, compliant and resilient assets, backed by strong maintenance, contingency planning and continuous improvement. We also provide safe navigation services.</a:t>
            </a:r>
          </a:p>
          <a:p>
            <a:endParaRPr lang="en-GB" sz="800" dirty="0"/>
          </a:p>
          <a:p>
            <a:r>
              <a:rPr lang="en-GB" sz="1200" dirty="0"/>
              <a:t>As an effective and efficient incident responder, we work with partners, so we are prepared for the biggest threats. We lead and coordinate response and recovery to incidents.</a:t>
            </a:r>
          </a:p>
          <a:p>
            <a:endParaRPr lang="en-GB" sz="800" dirty="0"/>
          </a:p>
          <a:p>
            <a:r>
              <a:rPr lang="en-GB" sz="1200" dirty="0"/>
              <a:t>As an enforcement body, we tackle environmental crime by regulating key schemes, reducing waste, and addressing waste‑ and water‑related offences with partners. We use an intelligence‑led approach to target resources where threat and harm are greatest.</a:t>
            </a:r>
          </a:p>
          <a:p>
            <a:endParaRPr lang="en-GB" sz="800" dirty="0"/>
          </a:p>
          <a:p>
            <a:r>
              <a:rPr lang="en-GB" sz="1200" dirty="0"/>
              <a:t>This is a vital time to work in Operations at the Environment Agency. Being part of the Environment Agency means being part of the solution. Working with us means protecting and improving the environment for generations to come, tackling issues of national importance across a variety of disciplines.</a:t>
            </a:r>
          </a:p>
          <a:p>
            <a:endParaRPr lang="en-GB" sz="800" dirty="0"/>
          </a:p>
          <a:p>
            <a:r>
              <a:rPr lang="en-GB" sz="1200" dirty="0"/>
              <a:t>This is a unique opportunity to lead operations across the South and South West of England at a time of significant environmental challenge and opportunity. As Director of Operations, you will play a critical role in protecting communities, supporting sustainable growth and improving the environment for future generations. The successful candidate will bring extensive leadership experience in a large operational business, exemplary people leadership skills, and a track record of effective stakeholder management. This includes translating strategic thinking into effective delivery via transformation, innovation and improved productivity. I welcome fresh ideas and innovative thinking, as well as listening and learning about the organisation. You don’t need to be a technical expert, but you do need a passion for our mission!</a:t>
            </a:r>
          </a:p>
          <a:p>
            <a:endParaRPr lang="en-GB" sz="800" dirty="0"/>
          </a:p>
          <a:p>
            <a:r>
              <a:rPr lang="en-GB" sz="1200" dirty="0"/>
              <a:t>I look forward to receiving your application.</a:t>
            </a:r>
            <a:endParaRPr lang="en-GB" dirty="0"/>
          </a:p>
        </p:txBody>
      </p:sp>
      <p:sp>
        <p:nvSpPr>
          <p:cNvPr id="9" name="TextBox 8">
            <a:extLst>
              <a:ext uri="{FF2B5EF4-FFF2-40B4-BE49-F238E27FC236}">
                <a16:creationId xmlns:a16="http://schemas.microsoft.com/office/drawing/2014/main" id="{FE859244-4B0C-5263-18EE-B9FE32A6ACB0}"/>
              </a:ext>
            </a:extLst>
          </p:cNvPr>
          <p:cNvSpPr txBox="1"/>
          <p:nvPr/>
        </p:nvSpPr>
        <p:spPr>
          <a:xfrm>
            <a:off x="8403336" y="2240280"/>
            <a:ext cx="3671964" cy="3339312"/>
          </a:xfrm>
          <a:prstGeom prst="rect">
            <a:avLst/>
          </a:prstGeom>
          <a:noFill/>
        </p:spPr>
        <p:txBody>
          <a:bodyPr wrap="square">
            <a:spAutoFit/>
          </a:bodyPr>
          <a:lstStyle/>
          <a:p>
            <a:pPr>
              <a:lnSpc>
                <a:spcPct val="107000"/>
              </a:lnSpc>
              <a:spcAft>
                <a:spcPts val="800"/>
              </a:spcAft>
              <a:buNone/>
            </a:pPr>
            <a:r>
              <a:rPr lang="en-GB" sz="16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Informal Discussions:</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buNone/>
            </a:pPr>
            <a:r>
              <a:rPr lang="en-GB"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Candidates will have the opportunity to find out more about the roles at a virtual briefing session 18/09/26 at 11.30-12.15</a:t>
            </a:r>
            <a:r>
              <a:rPr lang="en-GB" sz="1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r>
              <a:rPr lang="en-GB"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For an invitation, please email: </a:t>
            </a:r>
          </a:p>
          <a:p>
            <a:pPr>
              <a:lnSpc>
                <a:spcPct val="107000"/>
              </a:lnSpc>
              <a:spcAft>
                <a:spcPts val="800"/>
              </a:spcAft>
              <a:buNone/>
            </a:pPr>
            <a:r>
              <a:rPr lang="en-GB" sz="1400"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devon.coates-leaning</a:t>
            </a:r>
            <a:r>
              <a:rPr lang="en-GB" sz="1400"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@gatenbysanderson.com</a:t>
            </a:r>
            <a:r>
              <a:rPr lang="en-GB" sz="1400" u="sng"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 </a:t>
            </a:r>
            <a:endParaRPr lang="en-GB" sz="1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en-US" sz="1400" dirty="0">
              <a:ln>
                <a:noFill/>
              </a:ln>
              <a:solidFill>
                <a:schemeClr val="bg1"/>
              </a:solidFill>
              <a:effectLst/>
              <a:latin typeface="Arial" panose="020B0604020202020204" pitchFamily="34" charset="0"/>
              <a:ea typeface="Arial Unicode MS"/>
              <a:cs typeface="Arial Unicode MS"/>
            </a:endParaRPr>
          </a:p>
          <a:p>
            <a:pPr>
              <a:buNone/>
            </a:pPr>
            <a:r>
              <a:rPr lang="en-US" sz="1400" dirty="0">
                <a:ln>
                  <a:noFill/>
                </a:ln>
                <a:solidFill>
                  <a:schemeClr val="bg1"/>
                </a:solidFill>
                <a:effectLst/>
                <a:latin typeface="Arial" panose="020B0604020202020204" pitchFamily="34" charset="0"/>
                <a:ea typeface="Arial Unicode MS"/>
                <a:cs typeface="Arial Unicode MS"/>
              </a:rPr>
              <a:t>Please note that this not part of the formal assessment process; it is intended to give candidates the opportunity to learn more about the roles and the Environment Agency.</a:t>
            </a:r>
            <a:endParaRPr lang="en-GB" sz="1200" dirty="0">
              <a:ln>
                <a:noFill/>
              </a:ln>
              <a:solidFill>
                <a:schemeClr val="bg1"/>
              </a:solidFill>
              <a:effectLst/>
              <a:latin typeface="Helvetica Neue"/>
              <a:ea typeface="Arial Unicode MS"/>
              <a:cs typeface="Arial Unicode MS"/>
            </a:endParaRPr>
          </a:p>
        </p:txBody>
      </p:sp>
      <p:sp>
        <p:nvSpPr>
          <p:cNvPr id="12" name="TextBox 11">
            <a:extLst>
              <a:ext uri="{FF2B5EF4-FFF2-40B4-BE49-F238E27FC236}">
                <a16:creationId xmlns:a16="http://schemas.microsoft.com/office/drawing/2014/main" id="{89268A18-8293-3DF5-1389-CC2A5EA6259D}"/>
              </a:ext>
            </a:extLst>
          </p:cNvPr>
          <p:cNvSpPr txBox="1"/>
          <p:nvPr/>
        </p:nvSpPr>
        <p:spPr>
          <a:xfrm>
            <a:off x="8552040" y="685800"/>
            <a:ext cx="1965960" cy="1325880"/>
          </a:xfrm>
          <a:prstGeom prst="rect">
            <a:avLst/>
          </a:prstGeom>
          <a:noFill/>
        </p:spPr>
        <p:txBody>
          <a:bodyPr wrap="square">
            <a:spAutoFit/>
          </a:bodyPr>
          <a:lstStyle/>
          <a:p>
            <a:pPr>
              <a:lnSpc>
                <a:spcPct val="107000"/>
              </a:lnSpc>
              <a:spcAft>
                <a:spcPts val="800"/>
              </a:spcAft>
              <a:buNone/>
            </a:pPr>
            <a:r>
              <a:rPr lang="en-GB" sz="1400" b="1" dirty="0">
                <a:solidFill>
                  <a:schemeClr val="bg1"/>
                </a:solidFill>
                <a:effectLst/>
                <a:latin typeface="Arial" panose="020B0604020202020204" pitchFamily="34" charset="0"/>
                <a:ea typeface="Calibri" panose="020F0502020204030204" pitchFamily="34" charset="0"/>
                <a:cs typeface="Times New Roman" panose="02020603050405020304" pitchFamily="18" charset="0"/>
              </a:rPr>
              <a:t>Sarah Chare</a:t>
            </a:r>
          </a:p>
          <a:p>
            <a:pPr>
              <a:lnSpc>
                <a:spcPct val="107000"/>
              </a:lnSpc>
              <a:spcAft>
                <a:spcPts val="800"/>
              </a:spcAft>
              <a:buNone/>
            </a:pPr>
            <a:r>
              <a:rPr lang="en-GB" sz="1400" b="1" dirty="0">
                <a:ln>
                  <a:noFill/>
                </a:ln>
                <a:solidFill>
                  <a:schemeClr val="bg1"/>
                </a:solidFill>
                <a:latin typeface="Arial" panose="020B0604020202020204" pitchFamily="34" charset="0"/>
                <a:ea typeface="Calibri" panose="020F0502020204030204" pitchFamily="34" charset="0"/>
                <a:cs typeface="Times New Roman" panose="02020603050405020304" pitchFamily="18" charset="0"/>
              </a:rPr>
              <a:t>Executive Director</a:t>
            </a:r>
            <a:r>
              <a:rPr lang="en-GB" sz="1400" b="1" dirty="0">
                <a:solidFill>
                  <a:schemeClr val="bg1"/>
                </a:solidFill>
                <a:latin typeface="Arial" panose="020B0604020202020204" pitchFamily="34" charset="0"/>
                <a:ea typeface="Calibri" panose="020F0502020204030204" pitchFamily="34" charset="0"/>
                <a:cs typeface="Times New Roman" panose="02020603050405020304" pitchFamily="18" charset="0"/>
              </a:rPr>
              <a:t> </a:t>
            </a:r>
            <a:r>
              <a:rPr lang="en-GB" sz="1400" b="1" dirty="0">
                <a:ln>
                  <a:noFill/>
                </a:ln>
                <a:solidFill>
                  <a:schemeClr val="bg1"/>
                </a:solidFill>
                <a:latin typeface="Arial" panose="020B0604020202020204" pitchFamily="34" charset="0"/>
                <a:ea typeface="Calibri" panose="020F0502020204030204" pitchFamily="34" charset="0"/>
                <a:cs typeface="Times New Roman" panose="02020603050405020304" pitchFamily="18" charset="0"/>
              </a:rPr>
              <a:t>for Local Operations</a:t>
            </a:r>
            <a:endParaRPr lang="en-GB" sz="1400" dirty="0">
              <a:ln>
                <a:noFill/>
              </a:ln>
              <a:solidFill>
                <a:schemeClr val="bg1"/>
              </a:solidFill>
              <a:effectLst/>
              <a:latin typeface="Helvetica Neue"/>
              <a:ea typeface="Arial Unicode MS"/>
              <a:cs typeface="Arial Unicode MS"/>
            </a:endParaRPr>
          </a:p>
        </p:txBody>
      </p:sp>
      <p:pic>
        <p:nvPicPr>
          <p:cNvPr id="13" name="Picture 12" descr="image.jpg"/>
          <p:cNvPicPr>
            <a:picLocks noChangeAspect="1"/>
          </p:cNvPicPr>
          <p:nvPr/>
        </p:nvPicPr>
        <p:blipFill>
          <a:blip r:embed="rId3"/>
          <a:srcRect l="1047" r="1700"/>
          <a:stretch>
            <a:fillRect/>
          </a:stretch>
        </p:blipFill>
        <p:spPr>
          <a:xfrm>
            <a:off x="10609440" y="640080"/>
            <a:ext cx="1188720" cy="1325880"/>
          </a:xfrm>
          <a:prstGeom prst="rect">
            <a:avLst/>
          </a:prstGeom>
        </p:spPr>
      </p:pic>
      <p:sp>
        <p:nvSpPr>
          <p:cNvPr id="6" name="TextBox 5">
            <a:extLst>
              <a:ext uri="{FF2B5EF4-FFF2-40B4-BE49-F238E27FC236}">
                <a16:creationId xmlns:a16="http://schemas.microsoft.com/office/drawing/2014/main" id="{11B11691-DCA5-0F82-6278-D1B9C16B2418}"/>
              </a:ext>
            </a:extLst>
          </p:cNvPr>
          <p:cNvSpPr txBox="1"/>
          <p:nvPr/>
        </p:nvSpPr>
        <p:spPr>
          <a:xfrm>
            <a:off x="5252660" y="6519446"/>
            <a:ext cx="1686680" cy="338554"/>
          </a:xfrm>
          <a:prstGeom prst="rect">
            <a:avLst/>
          </a:prstGeom>
          <a:noFill/>
        </p:spPr>
        <p:txBody>
          <a:bodyPr wrap="none" rtlCol="0">
            <a:spAutoFit/>
          </a:bodyPr>
          <a:lstStyle/>
          <a:p>
            <a:r>
              <a:rPr lang="en-GB" sz="1600" dirty="0">
                <a:solidFill>
                  <a:srgbClr val="FF0000"/>
                </a:solidFill>
              </a:rPr>
              <a:t>CONFIDENTIAL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2">
            <a:extLst>
              <a:ext uri="{FF2B5EF4-FFF2-40B4-BE49-F238E27FC236}">
                <a16:creationId xmlns:a16="http://schemas.microsoft.com/office/drawing/2014/main" id="{07493341-9ADF-7DAD-008E-8338EDF23B27}"/>
              </a:ext>
            </a:extLst>
          </p:cNvPr>
          <p:cNvSpPr txBox="1">
            <a:spLocks noChangeArrowheads="1"/>
          </p:cNvSpPr>
          <p:nvPr/>
        </p:nvSpPr>
        <p:spPr bwMode="auto">
          <a:xfrm>
            <a:off x="4264101" y="451799"/>
            <a:ext cx="6871566" cy="5623560"/>
          </a:xfrm>
          <a:prstGeom prst="rect">
            <a:avLst/>
          </a:prstGeom>
          <a:noFill/>
          <a:ln w="9525">
            <a:noFill/>
            <a:miter lim="800000"/>
            <a:headEnd/>
            <a:tailEnd/>
          </a:ln>
        </p:spPr>
        <p:txBody>
          <a:bodyPr rot="0" vert="horz" wrap="square" lIns="91440" tIns="45720" rIns="91440" bIns="45720" anchor="t" anchorCtr="0">
            <a:noAutofit/>
          </a:bodyPr>
          <a:lstStyle/>
          <a:p>
            <a:pPr>
              <a:lnSpc>
                <a:spcPct val="107000"/>
              </a:lnSpc>
              <a:spcAft>
                <a:spcPts val="800"/>
              </a:spcAft>
              <a:buNone/>
            </a:pPr>
            <a:r>
              <a:rPr lang="en-GB" sz="1600" b="1" u="sng" dirty="0">
                <a:ln>
                  <a:noFill/>
                </a:ln>
                <a:solidFill>
                  <a:srgbClr val="00A33B"/>
                </a:solidFill>
                <a:effectLst/>
                <a:ea typeface="Arial Unicode MS"/>
                <a:cs typeface="Arial Unicode MS"/>
              </a:rPr>
              <a:t>Our Organisation</a:t>
            </a:r>
          </a:p>
          <a:p>
            <a:pPr>
              <a:lnSpc>
                <a:spcPct val="107000"/>
              </a:lnSpc>
              <a:spcAft>
                <a:spcPts val="800"/>
              </a:spcAft>
              <a:buNone/>
            </a:pPr>
            <a:r>
              <a:rPr lang="en-GB" sz="1200" dirty="0">
                <a:ln>
                  <a:noFill/>
                </a:ln>
                <a:solidFill>
                  <a:srgbClr val="000000"/>
                </a:solidFill>
                <a:effectLst/>
                <a:ea typeface="Arial Unicode MS"/>
                <a:cs typeface="Arial Unicode MS"/>
              </a:rPr>
              <a:t>We are the Environment Agency. We protect and improve the environment by creating places where people and nature can thrive. From tackling climate change and reducing flood risk to improving water quality and enabling sustainable growth, our work helps build a more resilient future for England.</a:t>
            </a:r>
            <a:r>
              <a:rPr lang="en-US" sz="1200" dirty="0">
                <a:ln>
                  <a:noFill/>
                </a:ln>
                <a:solidFill>
                  <a:srgbClr val="000000"/>
                </a:solidFill>
                <a:effectLst/>
                <a:ea typeface="Arial Unicode MS"/>
                <a:cs typeface="Arial Unicode MS"/>
              </a:rPr>
              <a:t> </a:t>
            </a:r>
            <a:endParaRPr lang="en-GB" sz="1100" dirty="0">
              <a:ln>
                <a:noFill/>
              </a:ln>
              <a:solidFill>
                <a:srgbClr val="000000"/>
              </a:solidFill>
              <a:effectLst/>
              <a:ea typeface="Arial Unicode MS"/>
              <a:cs typeface="Arial Unicode MS"/>
            </a:endParaRPr>
          </a:p>
          <a:p>
            <a:pPr>
              <a:lnSpc>
                <a:spcPct val="107000"/>
              </a:lnSpc>
              <a:spcAft>
                <a:spcPts val="800"/>
              </a:spcAft>
              <a:buNone/>
            </a:pPr>
            <a:r>
              <a:rPr lang="en-US" sz="1200" dirty="0">
                <a:ln>
                  <a:noFill/>
                </a:ln>
                <a:solidFill>
                  <a:srgbClr val="000000"/>
                </a:solidFill>
                <a:effectLst/>
                <a:ea typeface="Arial Unicode MS"/>
                <a:cs typeface="Arial Unicode MS"/>
              </a:rPr>
              <a:t>We reduce the risks to people, properties and businesses from flooding and coastal erosion. We protect and improve the quality of water, making sure there is enough for people, businesses, agriculture and the environment. Our work helps to ensure people can enjoy the water environment through angling and navigation. </a:t>
            </a:r>
            <a:endParaRPr lang="en-GB" sz="1100" dirty="0">
              <a:ln>
                <a:noFill/>
              </a:ln>
              <a:solidFill>
                <a:srgbClr val="000000"/>
              </a:solidFill>
              <a:effectLst/>
              <a:ea typeface="Arial Unicode MS"/>
              <a:cs typeface="Arial Unicode MS"/>
            </a:endParaRPr>
          </a:p>
          <a:p>
            <a:pPr>
              <a:lnSpc>
                <a:spcPct val="107000"/>
              </a:lnSpc>
              <a:spcAft>
                <a:spcPts val="800"/>
              </a:spcAft>
              <a:buNone/>
            </a:pPr>
            <a:r>
              <a:rPr lang="en-US" sz="1200" dirty="0">
                <a:ln>
                  <a:noFill/>
                </a:ln>
                <a:solidFill>
                  <a:srgbClr val="000000"/>
                </a:solidFill>
                <a:effectLst/>
                <a:ea typeface="Arial Unicode MS"/>
                <a:cs typeface="Arial Unicode MS"/>
              </a:rPr>
              <a:t>We look after land quality, promote sustainable land management, and help protect and enhance wildlife habitats. And we work closely with businesses to help them comply with environmental regulations. </a:t>
            </a:r>
            <a:endParaRPr lang="en-GB" sz="1100" dirty="0">
              <a:ln>
                <a:noFill/>
              </a:ln>
              <a:solidFill>
                <a:srgbClr val="000000"/>
              </a:solidFill>
              <a:effectLst/>
              <a:ea typeface="Arial Unicode MS"/>
              <a:cs typeface="Arial Unicode MS"/>
            </a:endParaRPr>
          </a:p>
          <a:p>
            <a:pPr>
              <a:lnSpc>
                <a:spcPct val="107000"/>
              </a:lnSpc>
              <a:spcAft>
                <a:spcPts val="800"/>
              </a:spcAft>
              <a:buNone/>
            </a:pPr>
            <a:r>
              <a:rPr lang="en-US" sz="1200" dirty="0">
                <a:ln>
                  <a:noFill/>
                </a:ln>
                <a:solidFill>
                  <a:srgbClr val="000000"/>
                </a:solidFill>
                <a:effectLst/>
                <a:ea typeface="Arial Unicode MS"/>
                <a:cs typeface="Arial Unicode MS"/>
              </a:rPr>
              <a:t>We can’t do this alone. We work with government, local councils, businesses, civil society groups and communities to make our environment a better place for people and wildlife.</a:t>
            </a:r>
          </a:p>
          <a:p>
            <a:pPr>
              <a:lnSpc>
                <a:spcPct val="107000"/>
              </a:lnSpc>
              <a:spcAft>
                <a:spcPts val="800"/>
              </a:spcAft>
              <a:buNone/>
            </a:pPr>
            <a:r>
              <a:rPr lang="en-GB" sz="1200" dirty="0">
                <a:solidFill/>
              </a:rPr>
              <a:t>Our EA2030 strategy is the blueprint for how we'll transform as an organisation to meet the increasingly complex environmental challenges we face:</a:t>
            </a:r>
            <a:endParaRPr lang="en-GB" sz="1200" dirty="0">
              <a:ln>
                <a:noFill/>
              </a:ln>
              <a:solidFill>
                <a:srgbClr val="000000"/>
              </a:solidFill>
              <a:effectLst/>
              <a:ea typeface="Arial Unicode MS"/>
              <a:cs typeface="Arial Unicode MS"/>
            </a:endParaRPr>
          </a:p>
          <a:p>
            <a:pPr marL="171450" indent="-171450">
              <a:buFont typeface="Arial" panose="020B0604020202020204" pitchFamily="34" charset="0"/>
              <a:buChar char="•"/>
            </a:pPr>
            <a:r>
              <a:rPr lang="en-GB" sz="1200" b="1" dirty="0">
                <a:solidFill/>
              </a:rPr>
              <a:t>Healthy , land and water supporting nature's recovery</a:t>
            </a:r>
            <a:r>
              <a:rPr lang="en-GB" sz="1200" dirty="0">
                <a:solidFill/>
              </a:rPr>
              <a:t>- Protecting and enhancing our natural systems that provide the foundations for all life</a:t>
            </a:r>
          </a:p>
          <a:p>
            <a:pPr marL="171450" indent="-171450">
              <a:buFont typeface="Arial" panose="020B0604020202020204" pitchFamily="34" charset="0"/>
              <a:buChar char="•"/>
            </a:pPr>
            <a:r>
              <a:rPr lang="en-GB" sz="1200" b="1" dirty="0">
                <a:solidFill/>
              </a:rPr>
              <a:t>Sustainable growth</a:t>
            </a:r>
            <a:r>
              <a:rPr lang="en-GB" sz="1200" dirty="0">
                <a:solidFill/>
              </a:rPr>
              <a:t>- Enabling economic prosperity that works in harmony with environmental protection</a:t>
            </a:r>
          </a:p>
          <a:p>
            <a:pPr marL="171450" indent="-171450">
              <a:buFont typeface="Arial" panose="020B0604020202020204" pitchFamily="34" charset="0"/>
              <a:buChar char="•"/>
            </a:pPr>
            <a:r>
              <a:rPr lang="en-GB" sz="1200" b="1" dirty="0">
                <a:solidFill/>
              </a:rPr>
              <a:t>A nation resilient to climate change</a:t>
            </a:r>
            <a:r>
              <a:rPr lang="en-GB" sz="1200" dirty="0">
                <a:solidFill/>
              </a:rPr>
              <a:t>- Building adaptability to increasing environmental pressures and extreme weather events.</a:t>
            </a:r>
          </a:p>
          <a:p>
            <a:endParaRPr lang="en-GB" sz="1200" dirty="0"/>
          </a:p>
          <a:p>
            <a:pPr>
              <a:lnSpc>
                <a:spcPct val="107000"/>
              </a:lnSpc>
              <a:spcAft>
                <a:spcPts val="800"/>
              </a:spcAft>
              <a:buNone/>
            </a:pPr>
            <a:r>
              <a:rPr lang="en-US" sz="1100" u="sng" dirty="0">
                <a:ln>
                  <a:noFill/>
                </a:ln>
                <a:solidFill>
                  <a:srgbClr val="0563C1"/>
                </a:solidFill>
                <a:effectLst/>
                <a:ea typeface="Arial Unicode MS"/>
                <a:cs typeface="Arial Unicode MS"/>
                <a:hlinkClick r:id="rId2"/>
              </a:rPr>
              <a:t>environmentagencycareers.co.uk</a:t>
            </a:r>
            <a:endParaRPr lang="en-GB" sz="1050" dirty="0">
              <a:ln>
                <a:noFill/>
              </a:ln>
              <a:solidFill>
                <a:srgbClr val="000000"/>
              </a:solidFill>
              <a:effectLst/>
              <a:ea typeface="Arial Unicode MS"/>
              <a:cs typeface="Arial Unicode MS"/>
            </a:endParaRPr>
          </a:p>
          <a:p>
            <a:pPr>
              <a:lnSpc>
                <a:spcPct val="107000"/>
              </a:lnSpc>
              <a:spcAft>
                <a:spcPts val="800"/>
              </a:spcAft>
              <a:buNone/>
            </a:pPr>
            <a:r>
              <a:rPr lang="en-US" sz="1100" u="sng" dirty="0">
                <a:ln>
                  <a:noFill/>
                </a:ln>
                <a:solidFill>
                  <a:srgbClr val="000000"/>
                </a:solidFill>
                <a:effectLst/>
                <a:ea typeface="Arial Unicode MS"/>
                <a:cs typeface="Arial Unicode MS"/>
                <a:hlinkClick r:id="rId3"/>
              </a:rPr>
              <a:t>About us - Environment Agency - GOV.UK (www.gov.uk)</a:t>
            </a:r>
            <a:endParaRPr lang="en-GB" sz="1050" dirty="0">
              <a:ln>
                <a:noFill/>
              </a:ln>
              <a:solidFill>
                <a:srgbClr val="000000"/>
              </a:solidFill>
              <a:effectLst/>
              <a:ea typeface="Arial Unicode MS"/>
              <a:cs typeface="Arial Unicode MS"/>
            </a:endParaRPr>
          </a:p>
          <a:p>
            <a:pPr>
              <a:lnSpc>
                <a:spcPct val="107000"/>
              </a:lnSpc>
              <a:spcAft>
                <a:spcPts val="800"/>
              </a:spcAft>
              <a:buNone/>
            </a:pPr>
            <a:r>
              <a:rPr lang="en-US" sz="1100" u="sng" dirty="0">
                <a:ln>
                  <a:noFill/>
                </a:ln>
                <a:solidFill>
                  <a:srgbClr val="000000"/>
                </a:solidFill>
                <a:effectLst/>
                <a:ea typeface="Arial Unicode MS"/>
                <a:cs typeface="Arial Unicode MS"/>
                <a:hlinkClick r:id="rId4"/>
              </a:rPr>
              <a:t>Gov.uk</a:t>
            </a:r>
            <a:r>
              <a:rPr lang="en-US" sz="1100" dirty="0">
                <a:ln>
                  <a:noFill/>
                </a:ln>
                <a:solidFill>
                  <a:srgbClr val="000000"/>
                </a:solidFill>
                <a:effectLst/>
                <a:ea typeface="Arial Unicode MS"/>
                <a:cs typeface="Arial Unicode MS"/>
              </a:rPr>
              <a:t> | </a:t>
            </a:r>
            <a:r>
              <a:rPr lang="en-US" sz="1100" u="sng" dirty="0">
                <a:ln>
                  <a:noFill/>
                </a:ln>
                <a:solidFill>
                  <a:srgbClr val="000000"/>
                </a:solidFill>
                <a:effectLst/>
                <a:ea typeface="Arial Unicode MS"/>
                <a:cs typeface="Arial Unicode MS"/>
                <a:hlinkClick r:id="rId5"/>
              </a:rPr>
              <a:t>Twitter</a:t>
            </a:r>
            <a:r>
              <a:rPr lang="en-US" sz="1100" dirty="0">
                <a:ln>
                  <a:noFill/>
                </a:ln>
                <a:solidFill>
                  <a:srgbClr val="000000"/>
                </a:solidFill>
                <a:effectLst/>
                <a:ea typeface="Arial Unicode MS"/>
                <a:cs typeface="Arial Unicode MS"/>
              </a:rPr>
              <a:t> | </a:t>
            </a:r>
            <a:r>
              <a:rPr lang="en-US" sz="1100" u="sng" dirty="0">
                <a:ln>
                  <a:noFill/>
                </a:ln>
                <a:solidFill>
                  <a:srgbClr val="000000"/>
                </a:solidFill>
                <a:effectLst/>
                <a:ea typeface="Arial Unicode MS"/>
                <a:cs typeface="Arial Unicode MS"/>
                <a:hlinkClick r:id="rId6"/>
              </a:rPr>
              <a:t>Facebook</a:t>
            </a:r>
            <a:r>
              <a:rPr lang="en-US" sz="1100" dirty="0">
                <a:ln>
                  <a:noFill/>
                </a:ln>
                <a:solidFill>
                  <a:srgbClr val="000000"/>
                </a:solidFill>
                <a:effectLst/>
                <a:ea typeface="Arial Unicode MS"/>
                <a:cs typeface="Arial Unicode MS"/>
              </a:rPr>
              <a:t> | </a:t>
            </a:r>
            <a:r>
              <a:rPr lang="en-US" sz="1100" u="sng" dirty="0">
                <a:ln>
                  <a:noFill/>
                </a:ln>
                <a:solidFill>
                  <a:srgbClr val="000000"/>
                </a:solidFill>
                <a:effectLst/>
                <a:ea typeface="Arial Unicode MS"/>
                <a:cs typeface="Arial Unicode MS"/>
                <a:hlinkClick r:id="rId7"/>
              </a:rPr>
              <a:t>LinkedIn</a:t>
            </a:r>
            <a:r>
              <a:rPr lang="en-US" sz="1100" dirty="0">
                <a:ln>
                  <a:noFill/>
                </a:ln>
                <a:solidFill>
                  <a:srgbClr val="000000"/>
                </a:solidFill>
                <a:effectLst/>
                <a:ea typeface="Arial Unicode MS"/>
                <a:cs typeface="Arial Unicode MS"/>
              </a:rPr>
              <a:t> | </a:t>
            </a:r>
            <a:r>
              <a:rPr lang="en-US" sz="1100" u="sng" dirty="0">
                <a:ln>
                  <a:noFill/>
                </a:ln>
                <a:solidFill>
                  <a:srgbClr val="000000"/>
                </a:solidFill>
                <a:effectLst/>
                <a:ea typeface="Arial Unicode MS"/>
                <a:cs typeface="Arial Unicode MS"/>
                <a:hlinkClick r:id="rId8"/>
              </a:rPr>
              <a:t>Instagram</a:t>
            </a:r>
            <a:r>
              <a:rPr lang="en-US" sz="1100" dirty="0">
                <a:ln>
                  <a:noFill/>
                </a:ln>
                <a:solidFill>
                  <a:srgbClr val="000000"/>
                </a:solidFill>
                <a:effectLst/>
                <a:ea typeface="Arial Unicode MS"/>
                <a:cs typeface="Arial Unicode MS"/>
              </a:rPr>
              <a:t> | </a:t>
            </a:r>
            <a:r>
              <a:rPr lang="en-US" sz="1100" u="sng" dirty="0">
                <a:ln>
                  <a:noFill/>
                </a:ln>
                <a:solidFill>
                  <a:srgbClr val="000000"/>
                </a:solidFill>
                <a:effectLst/>
                <a:ea typeface="Arial Unicode MS"/>
                <a:cs typeface="Arial Unicode MS"/>
                <a:hlinkClick r:id="rId9"/>
              </a:rPr>
              <a:t>YouTube</a:t>
            </a:r>
            <a:endParaRPr lang="en-GB" sz="1050" dirty="0">
              <a:ln>
                <a:noFill/>
              </a:ln>
              <a:solidFill>
                <a:srgbClr val="000000"/>
              </a:solidFill>
              <a:effectLst/>
              <a:ea typeface="Arial Unicode MS"/>
              <a:cs typeface="Arial Unicode MS"/>
            </a:endParaRPr>
          </a:p>
        </p:txBody>
      </p:sp>
      <p:pic>
        <p:nvPicPr>
          <p:cNvPr id="4" name="Picture Placeholder 7">
            <a:extLst>
              <a:ext uri="{FF2B5EF4-FFF2-40B4-BE49-F238E27FC236}">
                <a16:creationId xmlns:a16="http://schemas.microsoft.com/office/drawing/2014/main" id="{AADC3C6D-314C-B6C8-59F9-2E8093C28A8C}"/>
              </a:ext>
            </a:extLst>
          </p:cNvPr>
          <p:cNvPicPr>
            <a:picLocks noChangeAspect="1"/>
          </p:cNvPicPr>
          <p:nvPr/>
        </p:nvPicPr>
        <p:blipFill>
          <a:blip r:embed="rId10"/>
          <a:srcRect t="10056" b="10056"/>
          <a:stretch/>
        </p:blipFill>
        <p:spPr bwMode="auto">
          <a:xfrm>
            <a:off x="313431" y="451799"/>
            <a:ext cx="3632773" cy="5954402"/>
          </a:xfrm>
          <a:prstGeom prst="rect">
            <a:avLst/>
          </a:prstGeom>
          <a:solidFill>
            <a:srgbClr val="FFFFFF">
              <a:lumMod val="95000"/>
            </a:srgbClr>
          </a:solidFill>
          <a:ln w="9525">
            <a:noFill/>
            <a:miter lim="800000"/>
            <a:headEnd/>
            <a:tailEnd/>
          </a:ln>
        </p:spPr>
      </p:pic>
      <p:sp>
        <p:nvSpPr>
          <p:cNvPr id="7" name="TextBox 6">
            <a:extLst>
              <a:ext uri="{FF2B5EF4-FFF2-40B4-BE49-F238E27FC236}">
                <a16:creationId xmlns:a16="http://schemas.microsoft.com/office/drawing/2014/main" id="{7B980D12-B400-A9D3-A34E-7166E164468B}"/>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491B3BC-8851-E056-6323-DA25CEDF70EB}"/>
              </a:ext>
            </a:extLst>
          </p:cNvPr>
          <p:cNvSpPr txBox="1"/>
          <p:nvPr/>
        </p:nvSpPr>
        <p:spPr>
          <a:xfrm>
            <a:off x="5859145" y="930175"/>
            <a:ext cx="5616575" cy="4997650"/>
          </a:xfrm>
          <a:prstGeom prst="rect">
            <a:avLst/>
          </a:prstGeom>
          <a:noFill/>
        </p:spPr>
        <p:txBody>
          <a:bodyPr wrap="square">
            <a:spAutoFit/>
          </a:bodyPr>
          <a:lstStyle/>
          <a:p>
            <a:pPr>
              <a:lnSpc>
                <a:spcPct val="107000"/>
              </a:lnSpc>
              <a:spcAft>
                <a:spcPts val="600"/>
              </a:spcAft>
              <a:buNone/>
            </a:pPr>
            <a:r>
              <a:rPr lang="en-GB" sz="1600" b="1" u="sng" dirty="0">
                <a:solidFill>
                  <a:srgbClr val="00A33B"/>
                </a:solidFill>
                <a:effectLst/>
                <a:ea typeface="Calibri" panose="020F0502020204030204" pitchFamily="34" charset="0"/>
                <a:cs typeface="Times New Roman" panose="02020603050405020304" pitchFamily="18" charset="0"/>
              </a:rPr>
              <a:t>Role </a:t>
            </a:r>
            <a:r>
              <a:rPr lang="en-GB" sz="1600" b="1" u="sng" dirty="0">
                <a:solidFill>
                  <a:srgbClr val="00A33B"/>
                </a:solidFill>
                <a:ea typeface="Calibri" panose="020F0502020204030204" pitchFamily="34" charset="0"/>
                <a:cs typeface="Times New Roman" panose="02020603050405020304" pitchFamily="18" charset="0"/>
              </a:rPr>
              <a:t>Context:</a:t>
            </a:r>
          </a:p>
          <a:p>
            <a:pPr>
              <a:lnSpc>
                <a:spcPct val="107000"/>
              </a:lnSpc>
              <a:spcAft>
                <a:spcPts val="600"/>
              </a:spcAft>
              <a:buNone/>
            </a:pPr>
            <a:r>
              <a:rPr lang="en-GB" sz="1200" dirty="0">
                <a:solidFill/>
                <a:effectLst/>
                <a:ea typeface="Calibri" panose="020F0502020204030204" pitchFamily="34" charset="0"/>
                <a:cs typeface="Times New Roman" panose="02020603050405020304" pitchFamily="18" charset="0"/>
              </a:rPr>
              <a:t>We are looking for an exceptional leader who wants to help protect and improve the environment while shaping outcomes that matter to communities, businesses and nature. You will be a key player in helping us realise our 2050 vision for the environment across England – a place where air, land, and water systems are valued and sustainable, contributing positively to people, nature, and business. You will play a leading role in helping communities become more resilient, enabling sustainable growth, and protecting and improving the environment for future generations. </a:t>
            </a:r>
          </a:p>
          <a:p>
            <a:pPr fontAlgn="base">
              <a:lnSpc>
                <a:spcPct val="107000"/>
              </a:lnSpc>
              <a:spcAft>
                <a:spcPts val="600"/>
              </a:spcAft>
              <a:buNone/>
            </a:pPr>
            <a:r>
              <a:rPr lang="en-GB" sz="1200" dirty="0">
                <a:solidFill/>
                <a:effectLst/>
                <a:ea typeface="Calibri" panose="020F0502020204030204" pitchFamily="34" charset="0"/>
                <a:cs typeface="Times New Roman" panose="02020603050405020304" pitchFamily="18" charset="0"/>
              </a:rPr>
              <a:t>The Director of Operations, South and South West is responsible for 1,200 staff and significant budget. You will be responsible for setting direction, ensuring delivery and providing a strategic focus for the talented and purpose-led workforce </a:t>
            </a:r>
            <a:r>
              <a:rPr lang="en-GB" sz="1200" dirty="0">
                <a:solidFill/>
                <a:ea typeface="Calibri" panose="020F0502020204030204" pitchFamily="34" charset="0"/>
                <a:cs typeface="Times New Roman" panose="02020603050405020304" pitchFamily="18" charset="0"/>
              </a:rPr>
              <a:t>across the South and South West</a:t>
            </a:r>
            <a:r>
              <a:rPr lang="en-GB" sz="1200" dirty="0">
                <a:solidFill/>
                <a:effectLst/>
                <a:ea typeface="Calibri" panose="020F0502020204030204" pitchFamily="34" charset="0"/>
                <a:cs typeface="Times New Roman" panose="02020603050405020304" pitchFamily="18" charset="0"/>
              </a:rPr>
              <a:t> hub. You will also be responsible for one of the national operational portfolios driving performance and assuring outcomes across the country. </a:t>
            </a:r>
          </a:p>
          <a:p>
            <a:pPr fontAlgn="base">
              <a:lnSpc>
                <a:spcPct val="107000"/>
              </a:lnSpc>
              <a:spcAft>
                <a:spcPts val="600"/>
              </a:spcAft>
              <a:buNone/>
            </a:pPr>
            <a:r>
              <a:rPr lang="en-GB" sz="1200" dirty="0">
                <a:solidFill/>
                <a:effectLst/>
                <a:ea typeface="Calibri" panose="020F0502020204030204" pitchFamily="34" charset="0"/>
                <a:cs typeface="Times New Roman" panose="02020603050405020304" pitchFamily="18" charset="0"/>
              </a:rPr>
              <a:t>You will be purpose-driven and customer-centric, engaging and serving our communities and partners with care. You will act with clarity, knowledge and conviction to ensure decisions are grounded in first-class evidence. You will be relentlessly efficient and effective at meeting performance targets, and adept at finding solutions to problems old and new through technology and change.</a:t>
            </a:r>
          </a:p>
          <a:p>
            <a:pPr fontAlgn="base">
              <a:lnSpc>
                <a:spcPct val="107000"/>
              </a:lnSpc>
              <a:spcAft>
                <a:spcPts val="600"/>
              </a:spcAft>
              <a:buNone/>
            </a:pPr>
            <a:r>
              <a:rPr lang="en-GB" sz="1200" dirty="0">
                <a:solidFill/>
                <a:effectLst/>
                <a:ea typeface="Calibri" panose="020F0502020204030204" pitchFamily="34" charset="0"/>
                <a:cs typeface="Times New Roman" panose="02020603050405020304" pitchFamily="18" charset="0"/>
              </a:rPr>
              <a:t>Responding to incidents is a central part of what we do. You will be required to have an incident role and make yourself available to respond to incidents or provide business continuity support during an incident.</a:t>
            </a:r>
            <a:endParaRPr lang="en-GB" sz="1200" dirty="0">
              <a:effectLst/>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7EC3CDCA-4D3F-6DC2-AFB4-D5DA19B8DFC9}"/>
              </a:ext>
            </a:extLst>
          </p:cNvPr>
          <p:cNvSpPr txBox="1"/>
          <p:nvPr/>
        </p:nvSpPr>
        <p:spPr>
          <a:xfrm>
            <a:off x="502920" y="850593"/>
            <a:ext cx="4579595" cy="1815882"/>
          </a:xfrm>
          <a:prstGeom prst="rect">
            <a:avLst/>
          </a:prstGeom>
          <a:solidFill>
            <a:srgbClr val="00A33B"/>
          </a:solidFill>
        </p:spPr>
        <p:txBody>
          <a:bodyPr wrap="square" rtlCol="0">
            <a:spAutoFit/>
          </a:bodyPr>
          <a:lstStyle/>
          <a:p>
            <a:r>
              <a:rPr lang="en-GB" sz="1600" b="1" dirty="0">
                <a:solidFill>
                  <a:schemeClr val="bg1"/>
                </a:solidFill>
              </a:rPr>
              <a:t>Role Title: </a:t>
            </a:r>
            <a:r>
              <a:rPr lang="en-GB" sz="1600" dirty="0">
                <a:solidFill>
                  <a:schemeClr val="bg1"/>
                </a:solidFill>
              </a:rPr>
              <a:t>Director of Operations</a:t>
            </a:r>
          </a:p>
          <a:p>
            <a:endParaRPr lang="en-GB" sz="1600" b="1" dirty="0">
              <a:solidFill>
                <a:schemeClr val="bg1"/>
              </a:solidFill>
            </a:endParaRPr>
          </a:p>
          <a:p>
            <a:r>
              <a:rPr lang="en-GB" sz="1600" b="1" dirty="0">
                <a:solidFill>
                  <a:schemeClr val="bg1"/>
                </a:solidFill>
              </a:rPr>
              <a:t>Salary: </a:t>
            </a:r>
            <a:r>
              <a:rPr lang="en-GB" sz="1600" dirty="0">
                <a:solidFill>
                  <a:schemeClr val="bg1"/>
                </a:solidFill>
              </a:rPr>
              <a:t>£100,000 - £136,780</a:t>
            </a:r>
          </a:p>
          <a:p>
            <a:endParaRPr lang="en-GB" sz="1600" b="1" dirty="0">
              <a:solidFill>
                <a:schemeClr val="bg1"/>
              </a:solidFill>
            </a:endParaRPr>
          </a:p>
          <a:p>
            <a:r>
              <a:rPr lang="en-GB" sz="1600" b="1" dirty="0">
                <a:solidFill>
                  <a:schemeClr val="bg1"/>
                </a:solidFill>
              </a:rPr>
              <a:t>Location: </a:t>
            </a:r>
            <a:r>
              <a:rPr lang="en-GB" sz="1600" dirty="0">
                <a:solidFill>
                  <a:schemeClr val="bg1"/>
                </a:solidFill>
              </a:rPr>
              <a:t>South and South West</a:t>
            </a:r>
            <a:endParaRPr lang="en-GB" sz="1600" b="1" dirty="0">
              <a:solidFill>
                <a:schemeClr val="bg1"/>
              </a:solidFill>
            </a:endParaRPr>
          </a:p>
          <a:p>
            <a:endParaRPr lang="en-GB" sz="1600" b="1" dirty="0">
              <a:solidFill>
                <a:schemeClr val="bg1"/>
              </a:solidFill>
            </a:endParaRPr>
          </a:p>
          <a:p>
            <a:r>
              <a:rPr lang="en-GB" sz="1600" b="1" dirty="0">
                <a:solidFill>
                  <a:schemeClr val="bg1"/>
                </a:solidFill>
              </a:rPr>
              <a:t>Contract Type: </a:t>
            </a:r>
            <a:r>
              <a:rPr lang="en-GB" sz="1600" dirty="0">
                <a:solidFill>
                  <a:schemeClr val="bg1"/>
                </a:solidFill>
              </a:rPr>
              <a:t>Permanent</a:t>
            </a:r>
          </a:p>
        </p:txBody>
      </p:sp>
      <p:pic>
        <p:nvPicPr>
          <p:cNvPr id="2" name="Picture Placeholder 10" descr="A river running through a grassy area&#10;&#10;AI-generated content may be incorrect.">
            <a:extLst>
              <a:ext uri="{FF2B5EF4-FFF2-40B4-BE49-F238E27FC236}">
                <a16:creationId xmlns:a16="http://schemas.microsoft.com/office/drawing/2014/main" id="{5824E2D9-302D-9D7C-E4CA-613C07CCB52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502920" y="2816809"/>
            <a:ext cx="4579595" cy="3594095"/>
          </a:xfrm>
          <a:prstGeom prst="rect">
            <a:avLst/>
          </a:prstGeom>
        </p:spPr>
      </p:pic>
      <p:sp>
        <p:nvSpPr>
          <p:cNvPr id="7" name="TextBox 6">
            <a:extLst>
              <a:ext uri="{FF2B5EF4-FFF2-40B4-BE49-F238E27FC236}">
                <a16:creationId xmlns:a16="http://schemas.microsoft.com/office/drawing/2014/main" id="{9FD1F067-2EBF-9A2C-0B5A-388B63336D01}"/>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
        <p:nvSpPr>
          <p:cNvPr id="10" name="TextBox 9">
            <a:extLst>
              <a:ext uri="{FF2B5EF4-FFF2-40B4-BE49-F238E27FC236}">
                <a16:creationId xmlns:a16="http://schemas.microsoft.com/office/drawing/2014/main" id="{DCDC3145-B0D1-E275-8FC1-A26DC77C0A74}"/>
              </a:ext>
            </a:extLst>
          </p:cNvPr>
          <p:cNvSpPr txBox="1"/>
          <p:nvPr/>
        </p:nvSpPr>
        <p:spPr>
          <a:xfrm>
            <a:off x="502921" y="342900"/>
            <a:ext cx="11260454" cy="400110"/>
          </a:xfrm>
          <a:prstGeom prst="rect">
            <a:avLst/>
          </a:prstGeom>
          <a:noFill/>
        </p:spPr>
        <p:txBody>
          <a:bodyPr wrap="square" rtlCol="0">
            <a:spAutoFit/>
          </a:bodyPr>
          <a:lstStyle/>
          <a:p>
            <a:r>
              <a:rPr lang="en-GB" sz="2000" b="1" u="sng" dirty="0">
                <a:solidFill>
                  <a:srgbClr val="00A33B"/>
                </a:solidFill>
              </a:rPr>
              <a:t>About the Role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A244DB7-1B99-AFE3-95CA-07AC63A58CE0}"/>
              </a:ext>
            </a:extLst>
          </p:cNvPr>
          <p:cNvSpPr txBox="1"/>
          <p:nvPr/>
        </p:nvSpPr>
        <p:spPr>
          <a:xfrm>
            <a:off x="6248402" y="458956"/>
            <a:ext cx="5471650" cy="5878532"/>
          </a:xfrm>
          <a:prstGeom prst="rect">
            <a:avLst/>
          </a:prstGeom>
          <a:noFill/>
        </p:spPr>
        <p:txBody>
          <a:bodyPr wrap="square">
            <a:spAutoFit/>
          </a:bodyPr>
          <a:lstStyle/>
          <a:p>
            <a:pPr lvl="0" fontAlgn="base"/>
            <a:r>
              <a:rPr lang="en-GB" sz="1600" b="1" u="sng" dirty="0">
                <a:solidFill>
                  <a:srgbClr val="00A33B"/>
                </a:solidFill>
              </a:rPr>
              <a:t>Key Responsibilities</a:t>
            </a:r>
          </a:p>
          <a:p>
            <a:pPr marL="285750" lvl="0" indent="-285750" fontAlgn="base">
              <a:buFont typeface="Arial" panose="020B0604020202020204" pitchFamily="34" charset="0"/>
              <a:buChar char="•"/>
            </a:pPr>
            <a:endParaRPr lang="en-GB" sz="1200" dirty="0">
              <a:solidFill/>
            </a:endParaRPr>
          </a:p>
          <a:p>
            <a:pPr marL="285750" lvl="0" indent="-285750" fontAlgn="base">
              <a:buFont typeface="Arial" panose="020B0604020202020204" pitchFamily="34" charset="0"/>
              <a:buChar char="•"/>
            </a:pPr>
            <a:r>
              <a:rPr lang="en-GB" sz="1200" dirty="0">
                <a:solidFill/>
              </a:rPr>
              <a:t>Working with elected leaders at a local and national level, up to Ministerial level.</a:t>
            </a:r>
          </a:p>
          <a:p>
            <a:pPr marL="285750" lvl="0" indent="-285750" fontAlgn="base">
              <a:buFont typeface="Arial" panose="020B0604020202020204" pitchFamily="34" charset="0"/>
              <a:buChar char="•"/>
            </a:pPr>
            <a:endParaRPr lang="en-GB" sz="1200" dirty="0"/>
          </a:p>
          <a:p>
            <a:pPr marL="285750" lvl="0" indent="-285750" fontAlgn="base">
              <a:buFont typeface="Arial" panose="020B0604020202020204" pitchFamily="34" charset="0"/>
              <a:buChar char="•"/>
            </a:pPr>
            <a:r>
              <a:rPr lang="en-GB" sz="1200" dirty="0">
                <a:solidFill/>
              </a:rPr>
              <a:t>Driving better performance and management of the business, including productivity, innovation and transformation. </a:t>
            </a:r>
          </a:p>
          <a:p>
            <a:pPr marL="285750" lvl="0" indent="-285750" fontAlgn="base">
              <a:buFont typeface="Arial" panose="020B0604020202020204" pitchFamily="34" charset="0"/>
              <a:buChar char="•"/>
            </a:pPr>
            <a:endParaRPr lang="en-GB" sz="1200" dirty="0"/>
          </a:p>
          <a:p>
            <a:pPr marL="285750" lvl="0" indent="-285750" fontAlgn="base">
              <a:buFont typeface="Arial" panose="020B0604020202020204" pitchFamily="34" charset="0"/>
              <a:buChar char="•"/>
            </a:pPr>
            <a:r>
              <a:rPr lang="en-GB" sz="1200" dirty="0">
                <a:solidFill/>
              </a:rPr>
              <a:t>Providing visible direction on the health, safety and wellbeing of our staff, contractors and the public.</a:t>
            </a:r>
          </a:p>
          <a:p>
            <a:pPr marL="285750" lvl="0" indent="-285750" fontAlgn="base">
              <a:buFont typeface="Arial" panose="020B0604020202020204" pitchFamily="34" charset="0"/>
              <a:buChar char="•"/>
            </a:pPr>
            <a:endParaRPr lang="en-GB" sz="1200" dirty="0"/>
          </a:p>
          <a:p>
            <a:pPr marL="285750" indent="-285750" fontAlgn="base">
              <a:buFont typeface="Arial" panose="020B0604020202020204" pitchFamily="34" charset="0"/>
              <a:buChar char="•"/>
            </a:pPr>
            <a:r>
              <a:rPr lang="en-GB" sz="1200" dirty="0">
                <a:solidFill/>
              </a:rPr>
              <a:t>Providing national leadership for delivery of your portfolio, working as ‘one team’ across the organisation. Directors are wholly accountable for decisions within their work areas, but this must be balanced with a proven ability to work closely and constructively with colleagues and to contribute to and promote shared decision making.</a:t>
            </a:r>
          </a:p>
          <a:p>
            <a:pPr marL="285750" lvl="0" indent="-285750" fontAlgn="base">
              <a:buFont typeface="Arial" panose="020B0604020202020204" pitchFamily="34" charset="0"/>
              <a:buChar char="•"/>
            </a:pPr>
            <a:endParaRPr lang="en-GB" sz="1200" dirty="0"/>
          </a:p>
          <a:p>
            <a:pPr marL="285750" lvl="0" indent="-285750" fontAlgn="base">
              <a:buFont typeface="Arial" panose="020B0604020202020204" pitchFamily="34" charset="0"/>
              <a:buChar char="•"/>
            </a:pPr>
            <a:r>
              <a:rPr lang="en-GB" sz="1200" dirty="0">
                <a:solidFill/>
              </a:rPr>
              <a:t>Influencing our strategic direction to ensure achievement of our corporate strategy and environmental outcomes.   </a:t>
            </a:r>
          </a:p>
          <a:p>
            <a:pPr marL="285750" lvl="0" indent="-285750" fontAlgn="base">
              <a:buFont typeface="Arial" panose="020B0604020202020204" pitchFamily="34" charset="0"/>
              <a:buChar char="•"/>
            </a:pPr>
            <a:endParaRPr lang="en-GB" sz="1200" dirty="0"/>
          </a:p>
          <a:p>
            <a:pPr marL="285750" indent="-285750" fontAlgn="base">
              <a:buFont typeface="Arial" panose="020B0604020202020204" pitchFamily="34" charset="0"/>
              <a:buChar char="•"/>
            </a:pPr>
            <a:r>
              <a:rPr lang="en-GB" sz="1200" dirty="0">
                <a:solidFill/>
              </a:rPr>
              <a:t>Directors take a shared lead in managing national incidents and emergencies. Experience of crisis and emergency management, re-prioritising resources, working under pressure and at pace during national situations is preferable, but training will be provided.</a:t>
            </a:r>
          </a:p>
          <a:p>
            <a:pPr marL="285750" lvl="0" indent="-285750" fontAlgn="base">
              <a:buFont typeface="Arial" panose="020B0604020202020204" pitchFamily="34" charset="0"/>
              <a:buChar char="•"/>
            </a:pPr>
            <a:endParaRPr lang="en-GB" sz="1200" dirty="0"/>
          </a:p>
          <a:p>
            <a:pPr marL="285750" lvl="0" indent="-285750" fontAlgn="base">
              <a:buFont typeface="Arial" panose="020B0604020202020204" pitchFamily="34" charset="0"/>
              <a:buChar char="•"/>
            </a:pPr>
            <a:r>
              <a:rPr lang="en-GB" sz="1200" dirty="0">
                <a:solidFill/>
              </a:rPr>
              <a:t>Building a vibrant culture in which all the Environment Agency’s staff feel valued and focused to achieve great things.</a:t>
            </a:r>
          </a:p>
          <a:p>
            <a:pPr marL="285750" lvl="0" indent="-285750" fontAlgn="base">
              <a:buFont typeface="Arial" panose="020B0604020202020204" pitchFamily="34" charset="0"/>
              <a:buChar char="•"/>
            </a:pPr>
            <a:endParaRPr lang="en-GB" sz="1200" dirty="0"/>
          </a:p>
          <a:p>
            <a:pPr marL="285750" lvl="0" indent="-285750">
              <a:buFont typeface="Arial" panose="020B0604020202020204" pitchFamily="34" charset="0"/>
              <a:buChar char="•"/>
            </a:pPr>
            <a:r>
              <a:rPr lang="en-GB" sz="1200" dirty="0">
                <a:solidFill/>
              </a:rPr>
              <a:t>Enabling our people to do more for the environment by evolving our culture, investing in capability and growth, valuing diversity and promoting wellbeing and inclusivity.</a:t>
            </a:r>
          </a:p>
        </p:txBody>
      </p:sp>
      <p:sp>
        <p:nvSpPr>
          <p:cNvPr id="2" name="TextBox 1">
            <a:extLst>
              <a:ext uri="{FF2B5EF4-FFF2-40B4-BE49-F238E27FC236}">
                <a16:creationId xmlns:a16="http://schemas.microsoft.com/office/drawing/2014/main" id="{46C8BFBB-342C-88A0-E4DE-480601F18DFF}"/>
              </a:ext>
            </a:extLst>
          </p:cNvPr>
          <p:cNvSpPr txBox="1"/>
          <p:nvPr/>
        </p:nvSpPr>
        <p:spPr>
          <a:xfrm>
            <a:off x="320040" y="502920"/>
            <a:ext cx="5303520" cy="6186309"/>
          </a:xfrm>
          <a:prstGeom prst="rect">
            <a:avLst/>
          </a:prstGeom>
          <a:noFill/>
        </p:spPr>
        <p:txBody>
          <a:bodyPr wrap="square">
            <a:spAutoFit/>
          </a:bodyPr>
          <a:lstStyle/>
          <a:p>
            <a:pPr>
              <a:buNone/>
            </a:pPr>
            <a:r>
              <a:rPr lang="en-GB" sz="1600" b="1" u="sng" dirty="0">
                <a:ln>
                  <a:noFill/>
                </a:ln>
                <a:solidFill>
                  <a:srgbClr val="00A33B"/>
                </a:solidFill>
                <a:effectLst/>
                <a:ea typeface="Arial Unicode MS"/>
                <a:cs typeface="Arial Unicode MS"/>
              </a:rPr>
              <a:t>The vacancy</a:t>
            </a:r>
          </a:p>
          <a:p>
            <a:pPr>
              <a:buNone/>
            </a:pPr>
            <a:endParaRPr lang="en-GB" sz="800" dirty="0">
              <a:ln>
                <a:noFill/>
              </a:ln>
              <a:solidFill>
                <a:srgbClr val="000000"/>
              </a:solidFill>
              <a:effectLst/>
              <a:ea typeface="Arial Unicode MS"/>
              <a:cs typeface="Arial Unicode MS"/>
            </a:endParaRPr>
          </a:p>
          <a:p>
            <a:pPr>
              <a:buNone/>
            </a:pPr>
            <a:r>
              <a:rPr lang="en-GB" sz="1200" dirty="0">
                <a:ln>
                  <a:noFill/>
                </a:ln>
                <a:solidFill>
                  <a:srgbClr val="000000"/>
                </a:solidFill>
                <a:effectLst/>
                <a:ea typeface="Arial Unicode MS"/>
                <a:cs typeface="Arial Unicode MS"/>
              </a:rPr>
              <a:t>The South and South West hub has approximately 1,200 staff based in three operational Areas: Devon &amp; Cornwall, Wessex and Solent &amp; South Downs (which covers Hampshire, the Isle of Wight and Sussex). </a:t>
            </a:r>
          </a:p>
          <a:p>
            <a:pPr>
              <a:buNone/>
            </a:pPr>
            <a:endParaRPr lang="en-GB" sz="1200" dirty="0">
              <a:solidFill>
                <a:srgbClr val="000000"/>
              </a:solidFill>
              <a:ea typeface="Arial Unicode MS"/>
              <a:cs typeface="Arial Unicode MS"/>
            </a:endParaRPr>
          </a:p>
          <a:p>
            <a:pPr>
              <a:buNone/>
            </a:pPr>
            <a:r>
              <a:rPr lang="en-GB" sz="1200" dirty="0">
                <a:ln>
                  <a:noFill/>
                </a:ln>
                <a:solidFill>
                  <a:srgbClr val="000000"/>
                </a:solidFill>
                <a:effectLst/>
                <a:ea typeface="Arial Unicode MS"/>
                <a:cs typeface="Arial Unicode MS"/>
              </a:rPr>
              <a:t>The Director Operations for this hub will lead the Organisational Business national operational portfolio that oversees change implementation in operations and acts as client for our supporting corporate services. The Deputy Director for Operations Improvement Office and their team also reports to this role.</a:t>
            </a:r>
          </a:p>
          <a:p>
            <a:pPr fontAlgn="base"/>
            <a:endParaRPr lang="en-GB" sz="1200" dirty="0">
              <a:solidFill/>
            </a:endParaRPr>
          </a:p>
          <a:p>
            <a:pPr fontAlgn="base"/>
            <a:r>
              <a:rPr lang="en-GB" sz="1600" b="1" u="sng" dirty="0">
                <a:solidFill>
                  <a:srgbClr val="00A33B"/>
                </a:solidFill>
              </a:rPr>
              <a:t>About national operational portfolios</a:t>
            </a:r>
          </a:p>
          <a:p>
            <a:pPr fontAlgn="base"/>
            <a:endParaRPr lang="en-GB" sz="800" dirty="0">
              <a:solidFill/>
            </a:endParaRPr>
          </a:p>
          <a:p>
            <a:pPr fontAlgn="base"/>
            <a:r>
              <a:rPr lang="en-GB" sz="1200" dirty="0">
                <a:solidFill/>
              </a:rPr>
              <a:t>Operational portfolios provide oversight, enabling us to organise ourselves better to support delivery. There are eight portfolios: Growth, Permitting and Monitoring; Incident Management &amp; Resilience; Enforcement &amp; Markets; Regulatory Compliance; Environmental Planning; Assets, Health and Safety; Organisational Business; Navigation.</a:t>
            </a:r>
          </a:p>
          <a:p>
            <a:pPr fontAlgn="base"/>
            <a:endParaRPr lang="en-GB" sz="1200" dirty="0"/>
          </a:p>
          <a:p>
            <a:r>
              <a:rPr lang="en-GB" sz="1600" b="1" u="sng" dirty="0">
                <a:solidFill>
                  <a:srgbClr val="00A33B"/>
                </a:solidFill>
              </a:rPr>
              <a:t>The team</a:t>
            </a:r>
          </a:p>
          <a:p>
            <a:endParaRPr lang="en-GB" sz="800" dirty="0">
              <a:solidFill/>
            </a:endParaRPr>
          </a:p>
          <a:p>
            <a:r>
              <a:rPr lang="en-GB" sz="1200" dirty="0">
                <a:solidFill/>
              </a:rPr>
              <a:t>You will report to the Executive Director for Operations, and form part of a confident and purposeful team of senior leaders. You will be a member of our broader Environment Agency community of executive managers, and our national Director’s forum.  </a:t>
            </a:r>
          </a:p>
          <a:p>
            <a:r>
              <a:rPr lang="en-GB" sz="1200" dirty="0">
                <a:solidFill/>
              </a:rPr>
              <a:t> </a:t>
            </a:r>
          </a:p>
          <a:p>
            <a:r>
              <a:rPr lang="en-GB" sz="1200" dirty="0">
                <a:solidFill/>
              </a:rPr>
              <a:t>Your own team includes an Area Director for each Area in your hub, and a small executive office. The Director Operations South and South West also has the Deputy Director for Operations Improvement Office and their team.</a:t>
            </a:r>
          </a:p>
          <a:p>
            <a:pPr fontAlgn="base"/>
            <a:endParaRPr lang="en-GB" sz="1200" dirty="0"/>
          </a:p>
          <a:p>
            <a:pPr>
              <a:buNone/>
            </a:pPr>
            <a:endParaRPr lang="en-GB" sz="1200" spc="100" dirty="0">
              <a:ln>
                <a:noFill/>
              </a:ln>
              <a:solidFill>
                <a:srgbClr val="00AF41"/>
              </a:solidFill>
              <a:effectLst/>
              <a:ea typeface="Arial Unicode MS"/>
              <a:cs typeface="Arial Unicode MS"/>
            </a:endParaRPr>
          </a:p>
        </p:txBody>
      </p:sp>
      <p:sp>
        <p:nvSpPr>
          <p:cNvPr id="6" name="TextBox 5">
            <a:extLst>
              <a:ext uri="{FF2B5EF4-FFF2-40B4-BE49-F238E27FC236}">
                <a16:creationId xmlns:a16="http://schemas.microsoft.com/office/drawing/2014/main" id="{2D5DEE5A-77CE-A07D-23F1-4600DE70A8BB}"/>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7F77498-1830-CB91-3DA6-1A108BF8BA40}"/>
              </a:ext>
            </a:extLst>
          </p:cNvPr>
          <p:cNvSpPr txBox="1"/>
          <p:nvPr/>
        </p:nvSpPr>
        <p:spPr>
          <a:xfrm>
            <a:off x="407907" y="287009"/>
            <a:ext cx="7889070" cy="5509200"/>
          </a:xfrm>
          <a:prstGeom prst="rect">
            <a:avLst/>
          </a:prstGeom>
          <a:noFill/>
        </p:spPr>
        <p:txBody>
          <a:bodyPr wrap="square">
            <a:spAutoFit/>
          </a:bodyPr>
          <a:lstStyle/>
          <a:p>
            <a:r>
              <a:rPr lang="en-GB" sz="1600" b="1" u="sng" dirty="0">
                <a:solidFill>
                  <a:srgbClr val="00A34D"/>
                </a:solidFill>
              </a:rPr>
              <a:t>Person Specification</a:t>
            </a:r>
          </a:p>
          <a:p>
            <a:endParaRPr lang="en-GB" sz="1400" b="1" dirty="0">
              <a:solidFill>
                <a:srgbClr val="00A34D"/>
              </a:solidFill>
            </a:endParaRPr>
          </a:p>
          <a:p>
            <a:r>
              <a:rPr lang="en-GB" sz="1400" b="1" dirty="0">
                <a:solidFill>
                  <a:srgbClr val="00A34D"/>
                </a:solidFill>
              </a:rPr>
              <a:t>The successful candidates will possess the following skills and experience.</a:t>
            </a:r>
          </a:p>
          <a:p>
            <a:endParaRPr lang="en-GB" sz="1400" b="1" u="sng" dirty="0"/>
          </a:p>
          <a:p>
            <a:r>
              <a:rPr lang="en-GB" sz="1400" b="1" u="sng" dirty="0">
                <a:solidFill>
                  <a:srgbClr val="00A34D"/>
                </a:solidFill>
              </a:rPr>
              <a:t>Essential Criteria:</a:t>
            </a:r>
          </a:p>
          <a:p>
            <a:endParaRPr lang="en-GB" sz="1400" dirty="0"/>
          </a:p>
          <a:p>
            <a:pPr marL="285750" lvl="0" indent="-285750">
              <a:buFont typeface="Arial" panose="020B0604020202020204" pitchFamily="34" charset="0"/>
              <a:buChar char="•"/>
            </a:pPr>
            <a:r>
              <a:rPr lang="en-GB" sz="1400" dirty="0">
                <a:solidFill/>
              </a:rPr>
              <a:t>Extensive senior leadership experience, ideally at Director level, in a large operational business. This includes evidence of translating strategic thinking into effective delivery via transformation, innovation and improved productivity.</a:t>
            </a:r>
          </a:p>
          <a:p>
            <a:pPr marL="285750" lvl="0" indent="-285750" fontAlgn="base">
              <a:buFont typeface="Arial" panose="020B0604020202020204" pitchFamily="34" charset="0"/>
              <a:buChar char="•"/>
            </a:pPr>
            <a:r>
              <a:rPr lang="en-GB" sz="1400" dirty="0">
                <a:solidFill/>
              </a:rPr>
              <a:t>A record of leading at an appropriate scale (leading 100+ staff), exemplary management skills and high levels of energy, with a proven record of motivating staff to perform to the highest level.</a:t>
            </a:r>
          </a:p>
          <a:p>
            <a:pPr marL="285750" lvl="0" indent="-285750">
              <a:buFont typeface="Arial" panose="020B0604020202020204" pitchFamily="34" charset="0"/>
              <a:buChar char="•"/>
            </a:pPr>
            <a:r>
              <a:rPr lang="en-GB" sz="1400" dirty="0">
                <a:solidFill/>
              </a:rPr>
              <a:t>Strong political awareness, with the ability to work effectively in partnership with local leaders, Mayors, MPs,  local authorities, Government departments, industry and regulatory bodies.</a:t>
            </a:r>
          </a:p>
          <a:p>
            <a:pPr marL="285750" lvl="0" indent="-285750" fontAlgn="base">
              <a:buFont typeface="Arial" panose="020B0604020202020204" pitchFamily="34" charset="0"/>
              <a:buChar char="•"/>
            </a:pPr>
            <a:r>
              <a:rPr lang="en-GB" sz="1400" dirty="0">
                <a:solidFill/>
              </a:rPr>
              <a:t>Excellent judgement and resilience in managing complex, high-profile issues and balancing multiple stakeholder interests. The ability to challenge where necessary, deal effectively with ambiguity and make difficult decisions, often under pressure and time constraints. </a:t>
            </a:r>
          </a:p>
          <a:p>
            <a:pPr marL="285750" lvl="0" indent="-285750">
              <a:buFont typeface="Arial" panose="020B0604020202020204" pitchFamily="34" charset="0"/>
              <a:buChar char="•"/>
            </a:pPr>
            <a:r>
              <a:rPr lang="en-GB" sz="1400" dirty="0">
                <a:solidFill/>
              </a:rPr>
              <a:t>A demonstrable ability to deliver large scale, high impact and complex work at pace.</a:t>
            </a:r>
          </a:p>
          <a:p>
            <a:pPr marL="285750" lvl="0" indent="-285750">
              <a:buFont typeface="Arial" panose="020B0604020202020204" pitchFamily="34" charset="0"/>
              <a:buChar char="•"/>
            </a:pPr>
            <a:r>
              <a:rPr lang="en-GB" sz="1400" dirty="0">
                <a:solidFill/>
              </a:rPr>
              <a:t>A strong communicator, comfortable operating at all levels, internally and externally, with experience of presenting to influential audiences including elected leaders.</a:t>
            </a:r>
          </a:p>
          <a:p>
            <a:pPr marL="285750" lvl="0" indent="-285750">
              <a:buFont typeface="Arial" panose="020B0604020202020204" pitchFamily="34" charset="0"/>
              <a:buChar char="•"/>
            </a:pPr>
            <a:r>
              <a:rPr lang="en-GB" sz="1400" dirty="0">
                <a:solidFill/>
              </a:rPr>
              <a:t>An understanding and appreciation of issues relevant to the Environment Agency.</a:t>
            </a:r>
          </a:p>
          <a:p>
            <a:pPr marL="285750" indent="-285750">
              <a:buFont typeface="Arial" panose="020B0604020202020204" pitchFamily="34" charset="0"/>
              <a:buChar char="•"/>
            </a:pPr>
            <a:r>
              <a:rPr lang="en-GB" sz="1400" dirty="0">
                <a:solidFill/>
              </a:rPr>
              <a:t>A proven and demonstrable track record in creating a culture which values diversity and promotes wellbeing and inclusivity. We need leaders with a diverse range of backgrounds and experiences, who can help realise the potential of all our staff and ensure we deliver equitable services to all our customers and communities.</a:t>
            </a:r>
            <a:endParaRPr lang="en-GB" sz="1400" dirty="0"/>
          </a:p>
        </p:txBody>
      </p:sp>
      <p:pic>
        <p:nvPicPr>
          <p:cNvPr id="3" name="Picture 2">
            <a:extLst>
              <a:ext uri="{FF2B5EF4-FFF2-40B4-BE49-F238E27FC236}">
                <a16:creationId xmlns:a16="http://schemas.microsoft.com/office/drawing/2014/main" id="{44820E6C-C8D3-5B62-45F8-0F6B05E3C465}"/>
              </a:ext>
            </a:extLst>
          </p:cNvPr>
          <p:cNvPicPr>
            <a:picLocks noChangeAspect="1"/>
          </p:cNvPicPr>
          <p:nvPr/>
        </p:nvPicPr>
        <p:blipFill>
          <a:blip r:embed="rId3"/>
          <a:srcRect b="8445"/>
          <a:stretch>
            <a:fillRect/>
          </a:stretch>
        </p:blipFill>
        <p:spPr>
          <a:xfrm>
            <a:off x="8966402" y="287009"/>
            <a:ext cx="2925223" cy="5940000"/>
          </a:xfrm>
          <a:prstGeom prst="rect">
            <a:avLst/>
          </a:prstGeom>
        </p:spPr>
      </p:pic>
      <p:sp>
        <p:nvSpPr>
          <p:cNvPr id="9" name="TextBox 8">
            <a:extLst>
              <a:ext uri="{FF2B5EF4-FFF2-40B4-BE49-F238E27FC236}">
                <a16:creationId xmlns:a16="http://schemas.microsoft.com/office/drawing/2014/main" id="{BAE518A4-BC84-52FA-F10D-DFF0C2373EED}"/>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FBFFA8B-634E-6A2D-F842-090E77541774}"/>
              </a:ext>
            </a:extLst>
          </p:cNvPr>
          <p:cNvSpPr txBox="1"/>
          <p:nvPr/>
        </p:nvSpPr>
        <p:spPr>
          <a:xfrm>
            <a:off x="6431280" y="320040"/>
            <a:ext cx="5440680" cy="3800912"/>
          </a:xfrm>
          <a:prstGeom prst="rect">
            <a:avLst/>
          </a:prstGeom>
          <a:noFill/>
        </p:spPr>
        <p:txBody>
          <a:bodyPr wrap="square">
            <a:spAutoFit/>
          </a:bodyPr>
          <a:lstStyle/>
          <a:p>
            <a:pPr>
              <a:lnSpc>
                <a:spcPct val="107000"/>
              </a:lnSpc>
              <a:spcAft>
                <a:spcPts val="800"/>
              </a:spcAft>
              <a:buNone/>
            </a:pPr>
            <a:r>
              <a:rPr lang="en-GB" sz="1200" dirty="0">
                <a:solidFill/>
                <a:ea typeface="Calibri" panose="020F0502020204030204" pitchFamily="34" charset="0"/>
                <a:cs typeface="Times New Roman" panose="02020603050405020304" pitchFamily="18" charset="0"/>
              </a:rPr>
              <a:t>Should you encounter any issues with your application please contact:</a:t>
            </a:r>
          </a:p>
          <a:p>
            <a:pPr>
              <a:lnSpc>
                <a:spcPct val="107000"/>
              </a:lnSpc>
              <a:spcAft>
                <a:spcPts val="800"/>
              </a:spcAft>
              <a:buNone/>
            </a:pPr>
            <a:r>
              <a:rPr lang="en-GB" sz="1200" b="1" u="sng" dirty="0">
                <a:ea typeface="Calibri" panose="020F0502020204030204" pitchFamily="34" charset="0"/>
                <a:cs typeface="Times New Roman" panose="02020603050405020304" pitchFamily="18" charset="0"/>
              </a:rPr>
              <a:t>Devon.coates-leaning@gatenbysanderson.com </a:t>
            </a:r>
            <a:endParaRPr lang="en-GB" sz="1200" dirty="0">
              <a:ea typeface="Calibri" panose="020F0502020204030204" pitchFamily="34" charset="0"/>
              <a:cs typeface="Times New Roman" panose="02020603050405020304" pitchFamily="18" charset="0"/>
            </a:endParaRPr>
          </a:p>
          <a:p>
            <a:pPr>
              <a:lnSpc>
                <a:spcPct val="107000"/>
              </a:lnSpc>
              <a:spcAft>
                <a:spcPts val="800"/>
              </a:spcAft>
              <a:buNone/>
            </a:pPr>
            <a:r>
              <a:rPr lang="en-GB" sz="1200" b="1" dirty="0">
                <a:solidFill/>
                <a:ea typeface="Calibri" panose="020F0502020204030204" pitchFamily="34" charset="0"/>
                <a:cs typeface="Times New Roman" panose="02020603050405020304" pitchFamily="18" charset="0"/>
              </a:rPr>
              <a:t>For a confidential discussion to help inform your application, please contact our recruitment advisors at Gatenby Sanderson:</a:t>
            </a:r>
            <a:endParaRPr lang="en-GB" sz="1200" dirty="0">
              <a:ea typeface="Calibri" panose="020F0502020204030204" pitchFamily="34" charset="0"/>
              <a:cs typeface="Times New Roman" panose="02020603050405020304" pitchFamily="18" charset="0"/>
            </a:endParaRPr>
          </a:p>
          <a:p>
            <a:pPr>
              <a:lnSpc>
                <a:spcPct val="107000"/>
              </a:lnSpc>
              <a:spcAft>
                <a:spcPts val="800"/>
              </a:spcAft>
              <a:buNone/>
            </a:pPr>
            <a:r>
              <a:rPr lang="en-GB" sz="1200" b="1" dirty="0">
                <a:solidFill/>
                <a:ea typeface="Calibri" panose="020F0502020204030204" pitchFamily="34" charset="0"/>
                <a:cs typeface="Times New Roman" panose="02020603050405020304" pitchFamily="18" charset="0"/>
              </a:rPr>
              <a:t>Russell Brandon – </a:t>
            </a:r>
            <a:r>
              <a:rPr lang="en-GB" sz="1200" b="1" u="sng" dirty="0">
                <a:solidFill>
                  <a:srgbClr val="0563C1"/>
                </a:solidFill>
                <a:ea typeface="Calibri" panose="020F0502020204030204" pitchFamily="34" charset="0"/>
                <a:cs typeface="Times New Roman" panose="02020603050405020304" pitchFamily="18" charset="0"/>
                <a:hlinkClick r:id="rId2"/>
              </a:rPr>
              <a:t>Russell.Brandon@gatenbysanderson.com</a:t>
            </a:r>
            <a:endParaRPr lang="en-GB" sz="1200" dirty="0">
              <a:ea typeface="Calibri" panose="020F0502020204030204" pitchFamily="34" charset="0"/>
              <a:cs typeface="Times New Roman" panose="02020603050405020304" pitchFamily="18" charset="0"/>
            </a:endParaRPr>
          </a:p>
          <a:p>
            <a:pPr>
              <a:lnSpc>
                <a:spcPct val="107000"/>
              </a:lnSpc>
              <a:spcAft>
                <a:spcPts val="800"/>
              </a:spcAft>
              <a:buNone/>
            </a:pPr>
            <a:r>
              <a:rPr lang="en-GB" sz="1200" b="1" dirty="0">
                <a:solidFill/>
                <a:ea typeface="Calibri" panose="020F0502020204030204" pitchFamily="34" charset="0"/>
                <a:cs typeface="Times New Roman" panose="02020603050405020304" pitchFamily="18" charset="0"/>
              </a:rPr>
              <a:t>Olivia Robinson – </a:t>
            </a:r>
            <a:r>
              <a:rPr lang="en-GB" sz="1200" b="1" u="sng" dirty="0">
                <a:solidFill>
                  <a:srgbClr val="0563C1"/>
                </a:solidFill>
                <a:ea typeface="Calibri" panose="020F0502020204030204" pitchFamily="34" charset="0"/>
                <a:cs typeface="Times New Roman" panose="02020603050405020304" pitchFamily="18" charset="0"/>
                <a:hlinkClick r:id="rId3"/>
              </a:rPr>
              <a:t>Olivia.Robinson@gatenbysanderson.com</a:t>
            </a:r>
            <a:endParaRPr lang="en-GB" sz="1200" dirty="0">
              <a:ea typeface="Calibri" panose="020F0502020204030204" pitchFamily="34" charset="0"/>
              <a:cs typeface="Times New Roman" panose="02020603050405020304" pitchFamily="18" charset="0"/>
            </a:endParaRPr>
          </a:p>
          <a:p>
            <a:pPr>
              <a:lnSpc>
                <a:spcPct val="107000"/>
              </a:lnSpc>
              <a:spcAft>
                <a:spcPts val="800"/>
              </a:spcAft>
              <a:buNone/>
            </a:pPr>
            <a:r>
              <a:rPr lang="en-GB" sz="1200" b="1" dirty="0">
                <a:solidFill/>
                <a:ea typeface="Calibri" panose="020F0502020204030204" pitchFamily="34" charset="0"/>
                <a:cs typeface="Times New Roman" panose="02020603050405020304" pitchFamily="18" charset="0"/>
              </a:rPr>
              <a:t>Michelle Atkinson –</a:t>
            </a:r>
            <a:r>
              <a:rPr lang="en-GB" sz="1200" b="1" kern="1400" dirty="0">
                <a:solidFill>
                  <a:srgbClr val="000000"/>
                </a:solidFill>
                <a:ea typeface="Times New Roman" panose="02020603050405020304" pitchFamily="18" charset="0"/>
                <a:cs typeface="Times New Roman" panose="02020603050405020304" pitchFamily="18" charset="0"/>
              </a:rPr>
              <a:t> </a:t>
            </a:r>
            <a:r>
              <a:rPr lang="en-GB" sz="1200" b="1" u="sng" dirty="0">
                <a:solidFill>
                  <a:srgbClr val="0563C1"/>
                </a:solidFill>
                <a:ea typeface="Calibri" panose="020F0502020204030204" pitchFamily="34" charset="0"/>
                <a:cs typeface="Times New Roman" panose="02020603050405020304" pitchFamily="18" charset="0"/>
                <a:hlinkClick r:id="rId4"/>
              </a:rPr>
              <a:t>michelle.atkinson@gatenbysanderson.com</a:t>
            </a:r>
            <a:endParaRPr lang="en-US" sz="1400" b="1" dirty="0">
              <a:ln>
                <a:noFill/>
              </a:ln>
              <a:solidFill>
                <a:srgbClr val="00B050"/>
              </a:solidFill>
              <a:effectLst/>
              <a:ea typeface="Arial Unicode MS"/>
              <a:cs typeface="Arial Unicode MS"/>
            </a:endParaRPr>
          </a:p>
          <a:p>
            <a:pPr>
              <a:lnSpc>
                <a:spcPct val="107000"/>
              </a:lnSpc>
              <a:spcAft>
                <a:spcPts val="800"/>
              </a:spcAft>
              <a:buNone/>
            </a:pPr>
            <a:r>
              <a:rPr lang="en-US" sz="1400" b="1" dirty="0">
                <a:ln>
                  <a:noFill/>
                </a:ln>
                <a:solidFill>
                  <a:srgbClr val="00B050"/>
                </a:solidFill>
                <a:effectLst/>
                <a:ea typeface="Arial Unicode MS"/>
                <a:cs typeface="Arial Unicode MS"/>
              </a:rPr>
              <a:t>Security vetting</a:t>
            </a:r>
            <a:endParaRPr lang="en-GB" sz="1100" dirty="0">
              <a:ln>
                <a:noFill/>
              </a:ln>
              <a:solidFill>
                <a:srgbClr val="000000"/>
              </a:solidFill>
              <a:effectLst/>
              <a:ea typeface="Arial Unicode MS"/>
              <a:cs typeface="Arial Unicode MS"/>
            </a:endParaRPr>
          </a:p>
          <a:p>
            <a:pPr>
              <a:lnSpc>
                <a:spcPct val="107000"/>
              </a:lnSpc>
              <a:spcAft>
                <a:spcPts val="800"/>
              </a:spcAft>
              <a:buNone/>
            </a:pPr>
            <a:r>
              <a:rPr lang="en-GB" sz="1200" dirty="0">
                <a:solidFill>
                  <a:srgbClr val="000000"/>
                </a:solidFill>
                <a:effectLst/>
                <a:ea typeface="Times New Roman" panose="02020603050405020304" pitchFamily="18" charset="0"/>
              </a:rPr>
              <a:t>All candidates will need to undergo a security check as part of the Environment Agency’s pre-employment checks. You can find out more about the </a:t>
            </a:r>
            <a:r>
              <a:rPr lang="en-GB" sz="1200" u="sng" dirty="0">
                <a:solidFill>
                  <a:srgbClr val="008531"/>
                </a:solidFill>
                <a:effectLst/>
                <a:ea typeface="Times New Roman" panose="02020603050405020304" pitchFamily="18" charset="0"/>
                <a:hlinkClick r:id="rId5"/>
              </a:rPr>
              <a:t>different types of security checks</a:t>
            </a:r>
            <a:r>
              <a:rPr lang="en-GB" sz="1200" dirty="0">
                <a:solidFill>
                  <a:srgbClr val="000000"/>
                </a:solidFill>
                <a:effectLst/>
                <a:ea typeface="Times New Roman" panose="02020603050405020304" pitchFamily="18" charset="0"/>
              </a:rPr>
              <a:t>. </a:t>
            </a:r>
            <a:endParaRPr lang="en-GB" sz="1200" dirty="0">
              <a:effectLst/>
              <a:ea typeface="Calibri" panose="020F0502020204030204" pitchFamily="34" charset="0"/>
            </a:endParaRPr>
          </a:p>
          <a:p>
            <a:pPr>
              <a:lnSpc>
                <a:spcPct val="107000"/>
              </a:lnSpc>
              <a:spcAft>
                <a:spcPts val="800"/>
              </a:spcAft>
              <a:buNone/>
            </a:pPr>
            <a:r>
              <a:rPr lang="en-US" sz="1200" dirty="0">
                <a:solidFill>
                  <a:srgbClr val="000000"/>
                </a:solidFill>
                <a:effectLst/>
                <a:ea typeface="Times New Roman" panose="02020603050405020304" pitchFamily="18" charset="0"/>
              </a:rPr>
              <a:t>If successful you must hold, or be willing to obtain, security clearance to SC level (Director of Operations – South and South West).   </a:t>
            </a:r>
          </a:p>
          <a:p>
            <a:pPr>
              <a:lnSpc>
                <a:spcPct val="107000"/>
              </a:lnSpc>
              <a:spcAft>
                <a:spcPts val="800"/>
              </a:spcAft>
              <a:buNone/>
            </a:pPr>
            <a:r>
              <a:rPr lang="en-US" sz="1200" dirty="0">
                <a:solidFill>
                  <a:srgbClr val="000000"/>
                </a:solidFill>
                <a:effectLst/>
                <a:ea typeface="Times New Roman" panose="02020603050405020304" pitchFamily="18" charset="0"/>
              </a:rPr>
              <a:t>More information about the vetting process can be found </a:t>
            </a:r>
            <a:r>
              <a:rPr lang="en-US" sz="1200" u="sng" dirty="0">
                <a:solidFill>
                  <a:srgbClr val="0563C1"/>
                </a:solidFill>
                <a:effectLst/>
                <a:ea typeface="Times New Roman" panose="02020603050405020304" pitchFamily="18" charset="0"/>
                <a:hlinkClick r:id="rId6"/>
              </a:rPr>
              <a:t>here </a:t>
            </a:r>
            <a:r>
              <a:rPr lang="en-GB" sz="1200" dirty="0">
                <a:solidFill>
                  <a:srgbClr val="000000"/>
                </a:solidFill>
                <a:effectLst/>
                <a:ea typeface="Times New Roman" panose="02020603050405020304" pitchFamily="18" charset="0"/>
              </a:rPr>
              <a:t>.</a:t>
            </a:r>
            <a:endParaRPr lang="en-GB" sz="1200" dirty="0">
              <a:effectLst/>
              <a:ea typeface="Calibri" panose="020F0502020204030204" pitchFamily="34" charset="0"/>
            </a:endParaRPr>
          </a:p>
        </p:txBody>
      </p:sp>
      <p:sp>
        <p:nvSpPr>
          <p:cNvPr id="7" name="TextBox 6">
            <a:extLst>
              <a:ext uri="{FF2B5EF4-FFF2-40B4-BE49-F238E27FC236}">
                <a16:creationId xmlns:a16="http://schemas.microsoft.com/office/drawing/2014/main" id="{9859B8E1-D7DC-F0DF-A752-0CEE57E87098}"/>
              </a:ext>
            </a:extLst>
          </p:cNvPr>
          <p:cNvSpPr txBox="1"/>
          <p:nvPr/>
        </p:nvSpPr>
        <p:spPr>
          <a:xfrm>
            <a:off x="320040" y="265666"/>
            <a:ext cx="5608812" cy="6160661"/>
          </a:xfrm>
          <a:prstGeom prst="rect">
            <a:avLst/>
          </a:prstGeom>
          <a:noFill/>
        </p:spPr>
        <p:txBody>
          <a:bodyPr wrap="square">
            <a:spAutoFit/>
          </a:bodyPr>
          <a:lstStyle/>
          <a:p>
            <a:pPr>
              <a:lnSpc>
                <a:spcPct val="107000"/>
              </a:lnSpc>
              <a:spcAft>
                <a:spcPts val="800"/>
              </a:spcAft>
              <a:buNone/>
            </a:pPr>
            <a:r>
              <a:rPr lang="en-GB" sz="1100" b="1" u="sng" dirty="0">
                <a:solidFill>
                  <a:srgbClr val="00A33B"/>
                </a:solidFill>
                <a:effectLst/>
                <a:ea typeface="Calibri" panose="020F0502020204030204" pitchFamily="34" charset="0"/>
                <a:cs typeface="Times New Roman" panose="02020603050405020304" pitchFamily="18" charset="0"/>
              </a:rPr>
              <a:t>How to Apply</a:t>
            </a:r>
          </a:p>
          <a:p>
            <a:pPr>
              <a:lnSpc>
                <a:spcPct val="107000"/>
              </a:lnSpc>
              <a:spcAft>
                <a:spcPts val="800"/>
              </a:spcAft>
              <a:buNone/>
            </a:pPr>
            <a:r>
              <a:rPr lang="en-GB" sz="1100" dirty="0">
                <a:solidFill/>
                <a:effectLst/>
                <a:ea typeface="Calibri" panose="020F0502020204030204" pitchFamily="34" charset="0"/>
                <a:cs typeface="Times New Roman" panose="02020603050405020304" pitchFamily="18" charset="0"/>
              </a:rPr>
              <a:t>GatenbySanderson are managing this campaign on behalf of the Environment Agency.  To apply for this posts, please submit the following through the online link </a:t>
            </a:r>
            <a:r>
              <a:rPr lang="en-GB" sz="1100" u="sng" dirty="0">
                <a:solidFill>
                  <a:srgbClr val="0563C1"/>
                </a:solidFill>
                <a:effectLst/>
                <a:ea typeface="Calibri" panose="020F0502020204030204" pitchFamily="34" charset="0"/>
                <a:cs typeface="Times New Roman" panose="02020603050405020304" pitchFamily="18" charset="0"/>
                <a:hlinkClick r:id="rId7"/>
              </a:rPr>
              <a:t>www.gatenbysanderson.com/job/GSe129554.1</a:t>
            </a:r>
            <a:r>
              <a:rPr lang="en-GB" sz="1100" u="sng" dirty="0">
                <a:solidFill>
                  <a:srgbClr val="0563C1"/>
                </a:solidFill>
                <a:effectLst/>
                <a:ea typeface="Calibri" panose="020F0502020204030204" pitchFamily="34" charset="0"/>
                <a:cs typeface="Times New Roman" panose="02020603050405020304" pitchFamily="18" charset="0"/>
              </a:rPr>
              <a:t> </a:t>
            </a:r>
            <a:r>
              <a:rPr lang="en-GB" sz="1100" dirty="0">
                <a:solidFill/>
                <a:effectLst/>
                <a:ea typeface="Calibri" panose="020F0502020204030204" pitchFamily="34" charset="0"/>
                <a:cs typeface="Times New Roman" panose="02020603050405020304" pitchFamily="18" charset="0"/>
              </a:rPr>
              <a:t> </a:t>
            </a:r>
          </a:p>
          <a:p>
            <a:pPr>
              <a:lnSpc>
                <a:spcPct val="107000"/>
              </a:lnSpc>
              <a:spcAft>
                <a:spcPts val="800"/>
              </a:spcAft>
              <a:buNone/>
            </a:pPr>
            <a:r>
              <a:rPr lang="en-GB" sz="1100" dirty="0">
                <a:solidFill/>
                <a:effectLst/>
                <a:ea typeface="Calibri" panose="020F0502020204030204" pitchFamily="34" charset="0"/>
                <a:cs typeface="Times New Roman" panose="02020603050405020304" pitchFamily="18" charset="0"/>
              </a:rPr>
              <a:t>This should be completed no later than </a:t>
            </a:r>
            <a:r>
              <a:rPr lang="en-GB" sz="1100" b="1" dirty="0">
                <a:solidFill/>
                <a:ea typeface="Calibri" panose="020F0502020204030204" pitchFamily="34" charset="0"/>
                <a:cs typeface="Times New Roman" panose="02020603050405020304" pitchFamily="18" charset="0"/>
              </a:rPr>
              <a:t>23.59 on 27 Sept</a:t>
            </a:r>
            <a:r>
              <a:rPr lang="en-GB" sz="1100" b="1" dirty="0">
                <a:solidFill/>
                <a:effectLst/>
                <a:ea typeface="Calibri" panose="020F0502020204030204" pitchFamily="34" charset="0"/>
                <a:cs typeface="Times New Roman" panose="02020603050405020304" pitchFamily="18" charset="0"/>
              </a:rPr>
              <a:t> 2026.</a:t>
            </a:r>
          </a:p>
          <a:p>
            <a:pPr>
              <a:lnSpc>
                <a:spcPct val="107000"/>
              </a:lnSpc>
              <a:spcAft>
                <a:spcPts val="800"/>
              </a:spcAft>
              <a:buNone/>
            </a:pPr>
            <a:r>
              <a:rPr lang="en-GB" sz="1100" dirty="0">
                <a:solidFill/>
                <a:effectLst/>
                <a:ea typeface="Calibri" panose="020F0502020204030204" pitchFamily="34" charset="0"/>
                <a:cs typeface="Times New Roman" panose="02020603050405020304" pitchFamily="18" charset="0"/>
              </a:rPr>
              <a:t>The application </a:t>
            </a:r>
            <a:r>
              <a:rPr lang="en-GB" sz="1100" dirty="0">
                <a:solidFill/>
                <a:ea typeface="Calibri" panose="020F0502020204030204" pitchFamily="34" charset="0"/>
                <a:cs typeface="Times New Roman" panose="02020603050405020304" pitchFamily="18" charset="0"/>
              </a:rPr>
              <a:t>must</a:t>
            </a:r>
            <a:r>
              <a:rPr lang="en-GB" sz="1100" dirty="0">
                <a:solidFill/>
                <a:effectLst/>
                <a:ea typeface="Calibri" panose="020F0502020204030204" pitchFamily="34" charset="0"/>
                <a:cs typeface="Times New Roman" panose="02020603050405020304" pitchFamily="18" charset="0"/>
              </a:rPr>
              <a:t> include:</a:t>
            </a:r>
          </a:p>
          <a:p>
            <a:pPr marL="342900" lvl="0" indent="-342900">
              <a:lnSpc>
                <a:spcPct val="107000"/>
              </a:lnSpc>
              <a:spcAft>
                <a:spcPts val="800"/>
              </a:spcAft>
              <a:buFont typeface="Symbol" panose="05050102010706020507" pitchFamily="18" charset="2"/>
              <a:buChar char=""/>
              <a:tabLst>
                <a:tab pos="457200" algn="l"/>
              </a:tabLst>
            </a:pPr>
            <a:r>
              <a:rPr lang="en-GB" sz="1100" dirty="0">
                <a:solidFill/>
                <a:effectLst/>
                <a:ea typeface="Calibri" panose="020F0502020204030204" pitchFamily="34" charset="0"/>
                <a:cs typeface="Times New Roman" panose="02020603050405020304" pitchFamily="18" charset="0"/>
              </a:rPr>
              <a:t>A </a:t>
            </a:r>
            <a:r>
              <a:rPr lang="en-GB" sz="1100" b="1" dirty="0">
                <a:solidFill/>
                <a:effectLst/>
                <a:ea typeface="Calibri" panose="020F0502020204030204" pitchFamily="34" charset="0"/>
                <a:cs typeface="Times New Roman" panose="02020603050405020304" pitchFamily="18" charset="0"/>
              </a:rPr>
              <a:t>CV</a:t>
            </a:r>
            <a:r>
              <a:rPr lang="en-GB" sz="1100" dirty="0">
                <a:solidFill/>
                <a:effectLst/>
                <a:ea typeface="Calibri" panose="020F0502020204030204" pitchFamily="34" charset="0"/>
                <a:cs typeface="Times New Roman" panose="02020603050405020304" pitchFamily="18" charset="0"/>
              </a:rPr>
              <a:t> (no longer than 2 pages) setting out your career history, with key responsibilities and achievements. Please ensure you have provided reasons for any gaps within the last two years.</a:t>
            </a:r>
          </a:p>
          <a:p>
            <a:pPr marL="342900" lvl="0" indent="-342900">
              <a:lnSpc>
                <a:spcPct val="107000"/>
              </a:lnSpc>
              <a:spcAft>
                <a:spcPts val="800"/>
              </a:spcAft>
              <a:buFont typeface="Symbol" panose="05050102010706020507" pitchFamily="18" charset="2"/>
              <a:buChar char=""/>
              <a:tabLst>
                <a:tab pos="457200" algn="l"/>
              </a:tabLst>
            </a:pPr>
            <a:r>
              <a:rPr lang="en-GB" sz="1100" dirty="0">
                <a:solidFill/>
                <a:effectLst/>
                <a:ea typeface="Calibri" panose="020F0502020204030204" pitchFamily="34" charset="0"/>
                <a:cs typeface="Times New Roman" panose="02020603050405020304" pitchFamily="18" charset="0"/>
              </a:rPr>
              <a:t>A </a:t>
            </a:r>
            <a:r>
              <a:rPr lang="en-GB" sz="1100" b="1" dirty="0">
                <a:solidFill/>
                <a:effectLst/>
                <a:ea typeface="Calibri" panose="020F0502020204030204" pitchFamily="34" charset="0"/>
                <a:cs typeface="Times New Roman" panose="02020603050405020304" pitchFamily="18" charset="0"/>
              </a:rPr>
              <a:t>Statement of Suitability </a:t>
            </a:r>
            <a:r>
              <a:rPr lang="en-GB" sz="1100" dirty="0">
                <a:solidFill/>
                <a:effectLst/>
                <a:ea typeface="Calibri" panose="020F0502020204030204" pitchFamily="34" charset="0"/>
                <a:cs typeface="Times New Roman" panose="02020603050405020304" pitchFamily="18" charset="0"/>
              </a:rPr>
              <a:t>(no longer than 2 pages) explaining how you consider your personal skills, qualities and experience provide evidence of your suitability for the role, with particular reference to the essential criteria in the person specification.</a:t>
            </a:r>
          </a:p>
          <a:p>
            <a:pPr marL="342900" lvl="0" indent="-342900">
              <a:lnSpc>
                <a:spcPct val="107000"/>
              </a:lnSpc>
              <a:spcAft>
                <a:spcPts val="800"/>
              </a:spcAft>
              <a:buFont typeface="Symbol" panose="05050102010706020507" pitchFamily="18" charset="2"/>
              <a:buChar char=""/>
              <a:tabLst>
                <a:tab pos="457200" algn="l"/>
              </a:tabLst>
            </a:pPr>
            <a:r>
              <a:rPr lang="en-GB" sz="1100" b="1" dirty="0">
                <a:solidFill/>
                <a:ea typeface="Calibri" panose="020F0502020204030204" pitchFamily="34" charset="0"/>
                <a:cs typeface="Times New Roman" panose="02020603050405020304" pitchFamily="18" charset="0"/>
              </a:rPr>
              <a:t>Responses to the following questions </a:t>
            </a:r>
            <a:r>
              <a:rPr lang="en-GB" sz="1100" dirty="0">
                <a:solidFill/>
                <a:ea typeface="Calibri" panose="020F0502020204030204" pitchFamily="34" charset="0"/>
                <a:cs typeface="Times New Roman" panose="02020603050405020304" pitchFamily="18" charset="0"/>
              </a:rPr>
              <a:t>(no more than 1 page combined total):</a:t>
            </a:r>
          </a:p>
          <a:p>
            <a:pPr marL="342900" lvl="0" indent="-342900" fontAlgn="ctr">
              <a:buFont typeface="+mj-lt"/>
              <a:buAutoNum type="arabicPeriod"/>
            </a:pPr>
            <a:r>
              <a:rPr lang="en-GB" sz="1100" dirty="0"/>
              <a:t>Describe an example of where you successfully influenced senior external stakeholders, such as elected representatives, government officials, regulators, industry partners or community leaders, to achieve an important organisational objective. What approach did you take and what impact did it have?</a:t>
            </a:r>
          </a:p>
          <a:p>
            <a:pPr marL="342900" lvl="0" indent="-342900" fontAlgn="ctr">
              <a:buFont typeface="+mj-lt"/>
              <a:buAutoNum type="arabicPeriod"/>
            </a:pPr>
            <a:r>
              <a:rPr lang="en-GB" sz="1100" dirty="0"/>
              <a:t>The Environment Agency works at the intersection of environmental protection, public service and sustainable growth. Describe a time when you balanced operational performance with wider social, environmental or public outcomes. What challenges did you face and what was the result?</a:t>
            </a:r>
          </a:p>
          <a:p>
            <a:pPr lvl="0">
              <a:lnSpc>
                <a:spcPct val="107000"/>
              </a:lnSpc>
              <a:spcAft>
                <a:spcPts val="800"/>
              </a:spcAft>
              <a:tabLst>
                <a:tab pos="457200" algn="l"/>
              </a:tabLst>
            </a:pPr>
            <a:endParaRPr lang="en-GB" sz="1100" dirty="0">
              <a:solidFill/>
              <a:effectLst/>
              <a:ea typeface="Calibri" panose="020F0502020204030204" pitchFamily="34" charset="0"/>
              <a:cs typeface="Times New Roman" panose="02020603050405020304" pitchFamily="18" charset="0"/>
            </a:endParaRPr>
          </a:p>
          <a:p>
            <a:pPr>
              <a:lnSpc>
                <a:spcPct val="107000"/>
              </a:lnSpc>
              <a:spcAft>
                <a:spcPts val="800"/>
              </a:spcAft>
              <a:buNone/>
            </a:pPr>
            <a:r>
              <a:rPr lang="en-GB" sz="1100" dirty="0">
                <a:solidFill/>
                <a:effectLst/>
                <a:ea typeface="Calibri" panose="020F0502020204030204" pitchFamily="34" charset="0"/>
                <a:cs typeface="Times New Roman" panose="02020603050405020304" pitchFamily="18" charset="0"/>
              </a:rPr>
              <a:t>Failure to submit all documents will mean the panel only have limited information on which to assess your application against the criteria in the person specification.</a:t>
            </a:r>
          </a:p>
          <a:p>
            <a:pPr>
              <a:lnSpc>
                <a:spcPct val="107000"/>
              </a:lnSpc>
              <a:spcAft>
                <a:spcPts val="800"/>
              </a:spcAft>
              <a:buNone/>
            </a:pPr>
            <a:r>
              <a:rPr lang="en-GB" sz="1100" dirty="0">
                <a:solidFill/>
                <a:effectLst/>
                <a:ea typeface="Calibri" panose="020F0502020204030204" pitchFamily="34" charset="0"/>
                <a:cs typeface="Times New Roman" panose="02020603050405020304" pitchFamily="18" charset="0"/>
              </a:rPr>
              <a:t>As part of the online application process, you will be asked a number of diversity-related questions. If you do not wish to provide a declaration on any of the particular characteristics, you will have the option to select 'prefer not to say’. All monitoring data will be treated in the strictest confidence.</a:t>
            </a:r>
          </a:p>
        </p:txBody>
      </p:sp>
      <p:pic>
        <p:nvPicPr>
          <p:cNvPr id="13" name="Picture Placeholder 8">
            <a:extLst>
              <a:ext uri="{FF2B5EF4-FFF2-40B4-BE49-F238E27FC236}">
                <a16:creationId xmlns:a16="http://schemas.microsoft.com/office/drawing/2014/main" id="{B82BD097-3141-1EB3-E058-9536F70F10BA}"/>
              </a:ext>
            </a:extLst>
          </p:cNvPr>
          <p:cNvPicPr>
            <a:picLocks noChangeAspect="1"/>
          </p:cNvPicPr>
          <p:nvPr/>
        </p:nvPicPr>
        <p:blipFill>
          <a:blip r:embed="rId8" cstate="print">
            <a:extLst>
              <a:ext uri="{28A0092B-C50C-407E-A947-70E740481C1C}">
                <a14:useLocalDpi xmlns:a14="http://schemas.microsoft.com/office/drawing/2010/main" val="0"/>
              </a:ext>
            </a:extLst>
          </a:blip>
          <a:srcRect l="1010" t="36243" r="355" b="24328"/>
          <a:stretch>
            <a:fillRect/>
          </a:stretch>
        </p:blipFill>
        <p:spPr>
          <a:xfrm>
            <a:off x="6516303" y="4321743"/>
            <a:ext cx="5344609" cy="1655545"/>
          </a:xfrm>
          <a:prstGeom prst="rect">
            <a:avLst/>
          </a:prstGeom>
        </p:spPr>
      </p:pic>
      <p:sp>
        <p:nvSpPr>
          <p:cNvPr id="6" name="TextBox 5">
            <a:extLst>
              <a:ext uri="{FF2B5EF4-FFF2-40B4-BE49-F238E27FC236}">
                <a16:creationId xmlns:a16="http://schemas.microsoft.com/office/drawing/2014/main" id="{78E97C33-1B07-0177-96CF-0A24CC3FC0D6}"/>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F5279C-7605-10EA-C8E6-3DAA5D746238}"/>
              </a:ext>
            </a:extLst>
          </p:cNvPr>
          <p:cNvSpPr/>
          <p:nvPr/>
        </p:nvSpPr>
        <p:spPr>
          <a:xfrm>
            <a:off x="147484" y="167148"/>
            <a:ext cx="11867535" cy="6174658"/>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a:extLst>
              <a:ext uri="{FF2B5EF4-FFF2-40B4-BE49-F238E27FC236}">
                <a16:creationId xmlns:a16="http://schemas.microsoft.com/office/drawing/2014/main" id="{72C46CBF-C778-6179-385B-18BEAA69CA16}"/>
              </a:ext>
            </a:extLst>
          </p:cNvPr>
          <p:cNvSpPr txBox="1"/>
          <p:nvPr/>
        </p:nvSpPr>
        <p:spPr>
          <a:xfrm>
            <a:off x="1219200" y="703498"/>
            <a:ext cx="10972800" cy="400110"/>
          </a:xfrm>
          <a:prstGeom prst="rect">
            <a:avLst/>
          </a:prstGeom>
          <a:noFill/>
        </p:spPr>
        <p:txBody>
          <a:bodyPr wrap="square" rtlCol="0">
            <a:spAutoFit/>
          </a:bodyPr>
          <a:lstStyle/>
          <a:p>
            <a:r>
              <a:rPr lang="en-GB" sz="2000" b="1" u="sng" spc="100" dirty="0">
                <a:solidFill>
                  <a:schemeClr val="bg1"/>
                </a:solidFill>
              </a:rPr>
              <a:t>Indicative Timetable</a:t>
            </a:r>
            <a:endParaRPr lang="en-GB" sz="1600" b="1" spc="100" dirty="0">
              <a:solidFill>
                <a:schemeClr val="bg1"/>
              </a:solidFill>
            </a:endParaRPr>
          </a:p>
        </p:txBody>
      </p:sp>
      <p:sp>
        <p:nvSpPr>
          <p:cNvPr id="8" name="TextBox 7">
            <a:extLst>
              <a:ext uri="{FF2B5EF4-FFF2-40B4-BE49-F238E27FC236}">
                <a16:creationId xmlns:a16="http://schemas.microsoft.com/office/drawing/2014/main" id="{D83FBCAC-D569-1822-FFA1-354F91C20D1B}"/>
              </a:ext>
            </a:extLst>
          </p:cNvPr>
          <p:cNvSpPr txBox="1"/>
          <p:nvPr/>
        </p:nvSpPr>
        <p:spPr>
          <a:xfrm>
            <a:off x="1219200" y="4191159"/>
            <a:ext cx="9887258" cy="1292662"/>
          </a:xfrm>
          <a:prstGeom prst="rect">
            <a:avLst/>
          </a:prstGeom>
          <a:noFill/>
        </p:spPr>
        <p:txBody>
          <a:bodyPr wrap="square" rtlCol="0">
            <a:spAutoFit/>
          </a:bodyPr>
          <a:lstStyle/>
          <a:p>
            <a:endParaRPr lang="en-GB" sz="1200" dirty="0">
              <a:solidFill>
                <a:schemeClr val="bg1"/>
              </a:solidFill>
            </a:endParaRPr>
          </a:p>
          <a:p>
            <a:r>
              <a:rPr lang="en-GB" sz="1200" dirty="0">
                <a:solidFill>
                  <a:schemeClr val="bg1"/>
                </a:solidFill>
              </a:rPr>
              <a:t>We will try and offer as much flexibility as we can, but it may not be possible to offer alternative dates for assessments or interviews. You are therefore asked to note the below timetable, exercising flexibility through the recruitment and selection process, in order to meet the dates given. </a:t>
            </a:r>
          </a:p>
          <a:p>
            <a:r>
              <a:rPr lang="en-GB" sz="1200" dirty="0">
                <a:solidFill>
                  <a:schemeClr val="bg1"/>
                </a:solidFill>
              </a:rPr>
              <a:t> </a:t>
            </a:r>
          </a:p>
          <a:p>
            <a:r>
              <a:rPr lang="en-GB" sz="1200" dirty="0">
                <a:solidFill>
                  <a:schemeClr val="bg1"/>
                </a:solidFill>
              </a:rPr>
              <a:t>Please note that these dates may be subject to change. </a:t>
            </a:r>
          </a:p>
          <a:p>
            <a:endParaRPr lang="en-GB" dirty="0"/>
          </a:p>
        </p:txBody>
      </p:sp>
      <p:sp>
        <p:nvSpPr>
          <p:cNvPr id="9" name="TextBox 8">
            <a:extLst>
              <a:ext uri="{FF2B5EF4-FFF2-40B4-BE49-F238E27FC236}">
                <a16:creationId xmlns:a16="http://schemas.microsoft.com/office/drawing/2014/main" id="{52867C74-D74E-F7BC-771C-025FB3996DDA}"/>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graphicFrame>
        <p:nvGraphicFramePr>
          <p:cNvPr id="10" name="Table 9">
            <a:extLst>
              <a:ext uri="{FF2B5EF4-FFF2-40B4-BE49-F238E27FC236}">
                <a16:creationId xmlns:a16="http://schemas.microsoft.com/office/drawing/2014/main" id="{C3F5A23C-7B61-B5DA-A7DC-0826E86B6EAE}"/>
              </a:ext>
            </a:extLst>
          </p:cNvPr>
          <p:cNvGraphicFramePr>
            <a:graphicFrameLocks noGrp="1"/>
          </p:cNvGraphicFramePr>
          <p:nvPr>
            <p:extLst>
              <p:ext uri="{D42A27DB-BD31-4B8C-83A1-F6EECF244321}">
                <p14:modId xmlns:p14="http://schemas.microsoft.com/office/powerpoint/2010/main" val="3280622753"/>
              </p:ext>
            </p:extLst>
          </p:nvPr>
        </p:nvGraphicFramePr>
        <p:xfrm>
          <a:off x="1317625" y="1378998"/>
          <a:ext cx="9779000" cy="2812161"/>
        </p:xfrm>
        <a:graphic>
          <a:graphicData uri="http://schemas.openxmlformats.org/drawingml/2006/table">
            <a:tbl>
              <a:tblPr/>
              <a:tblGrid>
                <a:gridCol w="4889500">
                  <a:extLst>
                    <a:ext uri="{9D8B030D-6E8A-4147-A177-3AD203B41FA5}">
                      <a16:colId xmlns:a16="http://schemas.microsoft.com/office/drawing/2014/main" val="446749619"/>
                    </a:ext>
                  </a:extLst>
                </a:gridCol>
                <a:gridCol w="4889500">
                  <a:extLst>
                    <a:ext uri="{9D8B030D-6E8A-4147-A177-3AD203B41FA5}">
                      <a16:colId xmlns:a16="http://schemas.microsoft.com/office/drawing/2014/main" val="4100262882"/>
                    </a:ext>
                  </a:extLst>
                </a:gridCol>
              </a:tblGrid>
              <a:tr h="241300">
                <a:tc>
                  <a:txBody>
                    <a:bodyPr/>
                    <a:lstStyle/>
                    <a:p>
                      <a:pPr marL="0" indent="0" algn="ctr" fontAlgn="base">
                        <a:lnSpc>
                          <a:spcPts val="2175"/>
                        </a:lnSpc>
                        <a:buNone/>
                      </a:pPr>
                      <a:r>
                        <a:rPr lang="en-GB" sz="1800" b="0" i="0" dirty="0">
                          <a:solidFill>
                            <a:schemeClr val="bg1"/>
                          </a:solidFill>
                          <a:effectLst/>
                          <a:latin typeface="Aptos" panose="020B0004020202020204" pitchFamily="34" charset="0"/>
                        </a:rPr>
                        <a:t>Closing Date for Applications</a:t>
                      </a:r>
                      <a:r>
                        <a:rPr lang="en-US" sz="1800" b="0" i="0" dirty="0">
                          <a:solidFill>
                            <a:schemeClr val="bg1"/>
                          </a:solidFill>
                          <a:effectLst/>
                          <a:latin typeface="Aptos" panose="020B0004020202020204" pitchFamily="34" charset="0"/>
                        </a:rPr>
                        <a:t>​</a:t>
                      </a:r>
                      <a:endParaRPr lang="en-US" b="0" i="0" dirty="0">
                        <a:solidFill>
                          <a:schemeClr val="bg1"/>
                        </a:solidFill>
                        <a:effectLst/>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marL="0" indent="0" algn="ctr" fontAlgn="auto">
                        <a:lnSpc>
                          <a:spcPts val="2175"/>
                        </a:lnSpc>
                        <a:buNone/>
                      </a:pPr>
                      <a:r>
                        <a:rPr lang="en-GB" sz="1800" b="0" i="0">
                          <a:solidFill>
                            <a:schemeClr val="bg1"/>
                          </a:solidFill>
                          <a:effectLst/>
                          <a:latin typeface="Aptos" panose="020B0004020202020204" pitchFamily="34" charset="0"/>
                        </a:rPr>
                        <a:t>Sunday 27th September @ 23.59​</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016488301"/>
                  </a:ext>
                </a:extLst>
              </a:tr>
              <a:tr h="241300">
                <a:tc>
                  <a:txBody>
                    <a:bodyPr/>
                    <a:lstStyle/>
                    <a:p>
                      <a:pPr marL="0" indent="0" algn="ctr" fontAlgn="base">
                        <a:lnSpc>
                          <a:spcPts val="2175"/>
                        </a:lnSpc>
                        <a:buNone/>
                      </a:pPr>
                      <a:r>
                        <a:rPr lang="en-GB" sz="1800" b="0" i="0" dirty="0">
                          <a:solidFill>
                            <a:schemeClr val="bg1"/>
                          </a:solidFill>
                          <a:effectLst/>
                          <a:latin typeface="Aptos" panose="020B0004020202020204" pitchFamily="34" charset="0"/>
                        </a:rPr>
                        <a:t>Longlist Meeting</a:t>
                      </a:r>
                      <a:r>
                        <a:rPr lang="en-US" sz="1800" b="0" i="0" dirty="0">
                          <a:solidFill>
                            <a:schemeClr val="bg1"/>
                          </a:solidFill>
                          <a:effectLst/>
                          <a:latin typeface="Aptos" panose="020B0004020202020204" pitchFamily="34" charset="0"/>
                        </a:rPr>
                        <a:t>​</a:t>
                      </a:r>
                      <a:endParaRPr lang="en-US" b="0" i="0" dirty="0">
                        <a:solidFill>
                          <a:schemeClr val="bg1"/>
                        </a:solidFill>
                        <a:effectLst/>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marL="0" indent="0" algn="ctr" fontAlgn="auto">
                        <a:lnSpc>
                          <a:spcPts val="2175"/>
                        </a:lnSpc>
                        <a:buNone/>
                      </a:pPr>
                      <a:r>
                        <a:rPr lang="en-GB" sz="1800" b="0" i="0">
                          <a:solidFill>
                            <a:schemeClr val="bg1"/>
                          </a:solidFill>
                          <a:effectLst/>
                          <a:latin typeface="Aptos" panose="020B0004020202020204" pitchFamily="34" charset="0"/>
                        </a:rPr>
                        <a:t>Friday 2nd October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984303688"/>
                  </a:ext>
                </a:extLst>
              </a:tr>
              <a:tr h="241300">
                <a:tc>
                  <a:txBody>
                    <a:bodyPr/>
                    <a:lstStyle/>
                    <a:p>
                      <a:pPr marL="0" indent="0" algn="ctr" fontAlgn="base">
                        <a:lnSpc>
                          <a:spcPts val="2175"/>
                        </a:lnSpc>
                        <a:buNone/>
                      </a:pPr>
                      <a:r>
                        <a:rPr lang="en-GB" sz="1800" b="0" i="0">
                          <a:solidFill>
                            <a:schemeClr val="bg1"/>
                          </a:solidFill>
                          <a:effectLst/>
                          <a:latin typeface="Aptos" panose="020B0004020202020204" pitchFamily="34" charset="0"/>
                        </a:rPr>
                        <a:t>Preliminary discussions with GatenbySanderson</a:t>
                      </a:r>
                      <a:r>
                        <a:rPr lang="en-US" sz="1800" b="0" i="0">
                          <a:solidFill>
                            <a:schemeClr val="bg1"/>
                          </a:solidFill>
                          <a:effectLst/>
                          <a:latin typeface="Aptos" panose="020B0004020202020204" pitchFamily="34" charset="0"/>
                        </a:rPr>
                        <a:t>​</a:t>
                      </a:r>
                      <a:endParaRPr lang="en-US" b="0" i="0">
                        <a:solidFill>
                          <a:schemeClr val="bg1"/>
                        </a:solidFill>
                        <a:effectLst/>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marL="0" indent="0" algn="ctr" fontAlgn="auto">
                        <a:lnSpc>
                          <a:spcPts val="2175"/>
                        </a:lnSpc>
                        <a:buNone/>
                      </a:pPr>
                      <a:r>
                        <a:rPr lang="en-GB" sz="1800" b="0" i="0">
                          <a:solidFill>
                            <a:schemeClr val="bg1"/>
                          </a:solidFill>
                          <a:effectLst/>
                          <a:latin typeface="Aptos" panose="020B0004020202020204" pitchFamily="34" charset="0"/>
                        </a:rPr>
                        <a:t>Week commencing 5th October​</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338492459"/>
                  </a:ext>
                </a:extLst>
              </a:tr>
              <a:tr h="241300">
                <a:tc>
                  <a:txBody>
                    <a:bodyPr/>
                    <a:lstStyle/>
                    <a:p>
                      <a:pPr marL="0" indent="0" algn="ctr" fontAlgn="base">
                        <a:lnSpc>
                          <a:spcPts val="2175"/>
                        </a:lnSpc>
                        <a:buNone/>
                      </a:pPr>
                      <a:r>
                        <a:rPr lang="en-GB" sz="1800" b="0" i="0">
                          <a:solidFill>
                            <a:schemeClr val="bg1"/>
                          </a:solidFill>
                          <a:effectLst/>
                          <a:latin typeface="Aptos" panose="020B0004020202020204" pitchFamily="34" charset="0"/>
                        </a:rPr>
                        <a:t>Shortlist Meeting</a:t>
                      </a:r>
                      <a:r>
                        <a:rPr lang="en-US" sz="1800" b="0" i="0">
                          <a:solidFill>
                            <a:schemeClr val="bg1"/>
                          </a:solidFill>
                          <a:effectLst/>
                          <a:latin typeface="Aptos" panose="020B0004020202020204" pitchFamily="34" charset="0"/>
                        </a:rPr>
                        <a:t>​</a:t>
                      </a:r>
                      <a:endParaRPr lang="en-US" b="0" i="0">
                        <a:solidFill>
                          <a:schemeClr val="bg1"/>
                        </a:solidFill>
                        <a:effectLst/>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marL="0" indent="0" algn="ctr" fontAlgn="auto">
                        <a:lnSpc>
                          <a:spcPts val="2175"/>
                        </a:lnSpc>
                        <a:buNone/>
                      </a:pPr>
                      <a:r>
                        <a:rPr lang="en-GB" sz="1800" b="0" i="0">
                          <a:solidFill>
                            <a:schemeClr val="bg1"/>
                          </a:solidFill>
                          <a:effectLst/>
                          <a:latin typeface="Aptos" panose="020B0004020202020204" pitchFamily="34" charset="0"/>
                        </a:rPr>
                        <a:t>Friday 16th October​</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4270873881"/>
                  </a:ext>
                </a:extLst>
              </a:tr>
              <a:tr h="241300">
                <a:tc>
                  <a:txBody>
                    <a:bodyPr/>
                    <a:lstStyle/>
                    <a:p>
                      <a:pPr marL="0" indent="0" algn="ctr" fontAlgn="base">
                        <a:lnSpc>
                          <a:spcPts val="2175"/>
                        </a:lnSpc>
                        <a:buNone/>
                      </a:pPr>
                      <a:r>
                        <a:rPr lang="en-GB" sz="1800" b="0" i="0">
                          <a:solidFill>
                            <a:schemeClr val="bg1"/>
                          </a:solidFill>
                          <a:effectLst/>
                          <a:latin typeface="Aptos" panose="020B0004020202020204" pitchFamily="34" charset="0"/>
                        </a:rPr>
                        <a:t>Assessments</a:t>
                      </a:r>
                      <a:r>
                        <a:rPr lang="en-US" sz="1800" b="0" i="0">
                          <a:solidFill>
                            <a:schemeClr val="bg1"/>
                          </a:solidFill>
                          <a:effectLst/>
                          <a:latin typeface="Aptos" panose="020B0004020202020204" pitchFamily="34" charset="0"/>
                        </a:rPr>
                        <a:t>​</a:t>
                      </a:r>
                      <a:endParaRPr lang="en-US" b="0" i="0">
                        <a:solidFill>
                          <a:schemeClr val="bg1"/>
                        </a:solidFill>
                        <a:effectLst/>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marL="0" indent="0" algn="ctr" fontAlgn="auto">
                        <a:lnSpc>
                          <a:spcPts val="2175"/>
                        </a:lnSpc>
                        <a:buNone/>
                      </a:pPr>
                      <a:r>
                        <a:rPr lang="en-GB" sz="1800" b="0" i="0">
                          <a:solidFill>
                            <a:schemeClr val="bg1"/>
                          </a:solidFill>
                          <a:effectLst/>
                          <a:latin typeface="Aptos" panose="020B0004020202020204" pitchFamily="34" charset="0"/>
                        </a:rPr>
                        <a:t>Week commencing 19th October ​</a:t>
                      </a: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533801061"/>
                  </a:ext>
                </a:extLst>
              </a:tr>
              <a:tr h="241300">
                <a:tc>
                  <a:txBody>
                    <a:bodyPr/>
                    <a:lstStyle/>
                    <a:p>
                      <a:pPr marL="0" indent="0" algn="ctr" fontAlgn="base">
                        <a:lnSpc>
                          <a:spcPts val="2175"/>
                        </a:lnSpc>
                        <a:buNone/>
                      </a:pPr>
                      <a:r>
                        <a:rPr lang="en-GB" sz="1800" b="0" i="0">
                          <a:solidFill>
                            <a:schemeClr val="bg1"/>
                          </a:solidFill>
                          <a:effectLst/>
                          <a:latin typeface="Aptos" panose="020B0004020202020204" pitchFamily="34" charset="0"/>
                        </a:rPr>
                        <a:t>Final assessments</a:t>
                      </a:r>
                      <a:r>
                        <a:rPr lang="en-US" sz="1800" b="0" i="0">
                          <a:solidFill>
                            <a:schemeClr val="bg1"/>
                          </a:solidFill>
                          <a:effectLst/>
                          <a:latin typeface="Aptos" panose="020B0004020202020204" pitchFamily="34" charset="0"/>
                        </a:rPr>
                        <a:t>​</a:t>
                      </a:r>
                      <a:endParaRPr lang="en-US" b="0" i="0">
                        <a:solidFill>
                          <a:schemeClr val="bg1"/>
                        </a:solidFill>
                        <a:effectLst/>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marL="0" indent="0" algn="ctr" fontAlgn="base">
                        <a:lnSpc>
                          <a:spcPts val="2175"/>
                        </a:lnSpc>
                        <a:buNone/>
                      </a:pPr>
                      <a:r>
                        <a:rPr lang="en-GB" sz="1800" b="0" i="0">
                          <a:solidFill>
                            <a:schemeClr val="bg1"/>
                          </a:solidFill>
                          <a:effectLst/>
                          <a:latin typeface="Aptos" panose="020B0004020202020204" pitchFamily="34" charset="0"/>
                        </a:rPr>
                        <a:t>Friday 30 October 2026</a:t>
                      </a:r>
                      <a:r>
                        <a:rPr lang="en-US" sz="1800" b="0" i="0">
                          <a:solidFill>
                            <a:schemeClr val="bg1"/>
                          </a:solidFill>
                          <a:effectLst/>
                          <a:latin typeface="Aptos" panose="020B0004020202020204" pitchFamily="34" charset="0"/>
                        </a:rPr>
                        <a:t>​</a:t>
                      </a:r>
                      <a:endParaRPr lang="en-US" b="0" i="0">
                        <a:solidFill>
                          <a:schemeClr val="bg1"/>
                        </a:solidFill>
                        <a:effectLst/>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1778106270"/>
                  </a:ext>
                </a:extLst>
              </a:tr>
              <a:tr h="241300">
                <a:tc>
                  <a:txBody>
                    <a:bodyPr/>
                    <a:lstStyle/>
                    <a:p>
                      <a:pPr marL="0" indent="0" algn="ctr" fontAlgn="base">
                        <a:lnSpc>
                          <a:spcPts val="2175"/>
                        </a:lnSpc>
                        <a:buNone/>
                      </a:pPr>
                      <a:r>
                        <a:rPr lang="en-GB" sz="1800" b="0" i="0" dirty="0">
                          <a:solidFill>
                            <a:schemeClr val="bg1"/>
                          </a:solidFill>
                          <a:effectLst/>
                          <a:latin typeface="Aptos" panose="020B0004020202020204" pitchFamily="34" charset="0"/>
                        </a:rPr>
                        <a:t>Appointment Expected</a:t>
                      </a:r>
                      <a:r>
                        <a:rPr lang="en-US" sz="1800" b="0" i="0" dirty="0">
                          <a:solidFill>
                            <a:schemeClr val="bg1"/>
                          </a:solidFill>
                          <a:effectLst/>
                          <a:latin typeface="Aptos" panose="020B0004020202020204" pitchFamily="34" charset="0"/>
                        </a:rPr>
                        <a:t>​</a:t>
                      </a:r>
                      <a:endParaRPr lang="en-US" b="0" i="0" dirty="0">
                        <a:solidFill>
                          <a:schemeClr val="bg1"/>
                        </a:solidFill>
                        <a:effectLst/>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a:txBody>
                    <a:bodyPr/>
                    <a:lstStyle/>
                    <a:p>
                      <a:pPr marL="0" indent="0" algn="ctr" fontAlgn="base">
                        <a:lnSpc>
                          <a:spcPts val="2175"/>
                        </a:lnSpc>
                        <a:buNone/>
                      </a:pPr>
                      <a:r>
                        <a:rPr lang="en-GB" sz="1800" b="0" i="0" dirty="0">
                          <a:solidFill>
                            <a:schemeClr val="bg1"/>
                          </a:solidFill>
                          <a:effectLst/>
                          <a:latin typeface="Aptos" panose="020B0004020202020204" pitchFamily="34" charset="0"/>
                        </a:rPr>
                        <a:t>ASAP</a:t>
                      </a:r>
                      <a:r>
                        <a:rPr lang="en-US" sz="1800" b="0" i="0" dirty="0">
                          <a:solidFill>
                            <a:schemeClr val="bg1"/>
                          </a:solidFill>
                          <a:effectLst/>
                          <a:latin typeface="Aptos" panose="020B0004020202020204" pitchFamily="34" charset="0"/>
                        </a:rPr>
                        <a:t>​</a:t>
                      </a:r>
                      <a:endParaRPr lang="en-US" b="0" i="0" dirty="0">
                        <a:solidFill>
                          <a:schemeClr val="bg1"/>
                        </a:solidFill>
                        <a:effectLst/>
                      </a:endParaRPr>
                    </a:p>
                  </a:txBody>
                  <a:tcP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824067605"/>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091914A9-1F39-D342-1274-7C2C8B32A060}"/>
              </a:ext>
            </a:extLst>
          </p:cNvPr>
          <p:cNvSpPr txBox="1"/>
          <p:nvPr/>
        </p:nvSpPr>
        <p:spPr>
          <a:xfrm>
            <a:off x="320041" y="777240"/>
            <a:ext cx="4625586" cy="6924973"/>
          </a:xfrm>
          <a:prstGeom prst="rect">
            <a:avLst/>
          </a:prstGeom>
          <a:noFill/>
        </p:spPr>
        <p:txBody>
          <a:bodyPr wrap="square">
            <a:spAutoFit/>
          </a:bodyPr>
          <a:lstStyle/>
          <a:p>
            <a:pPr marL="185420" lvl="0" defTabSz="457200">
              <a:spcAft>
                <a:spcPts val="0"/>
              </a:spcAft>
              <a:defRPr/>
            </a:pPr>
            <a:r>
              <a:rPr lang="en-GB" sz="1200" b="1" kern="1400" dirty="0">
                <a:solidFill>
                  <a:srgbClr val="00A34D"/>
                </a:solidFill>
                <a:cs typeface="Arial" panose="020B0604020202020204" pitchFamily="34" charset="0"/>
              </a:rPr>
              <a:t>Longlist</a:t>
            </a:r>
          </a:p>
          <a:p>
            <a:pPr marL="185420" lvl="0" defTabSz="457200">
              <a:spcAft>
                <a:spcPts val="0"/>
              </a:spcAft>
              <a:defRPr/>
            </a:pPr>
            <a:endParaRPr lang="en-GB" sz="1200" b="1" kern="1400" dirty="0">
              <a:solidFill>
                <a:srgbClr val="00A34D"/>
              </a:solidFill>
              <a:cs typeface="Arial" panose="020B0604020202020204" pitchFamily="34" charset="0"/>
            </a:endParaRPr>
          </a:p>
          <a:p>
            <a:pPr marL="185420" lvl="0" defTabSz="457200">
              <a:spcAft>
                <a:spcPts val="0"/>
              </a:spcAft>
              <a:defRPr/>
            </a:pPr>
            <a:r>
              <a:rPr lang="en-GB" sz="1200" dirty="0">
                <a:solidFill>
                  <a:srgbClr val="161616"/>
                </a:solidFill>
              </a:rPr>
              <a:t>The vacancy holder will assess your application to select those demonstrating the best fit with the role by considering the evidence you have provided against the essential criteria set out in the ‘Person Specification’ section. Failure to address any or all of these may affect your application. </a:t>
            </a:r>
            <a:r>
              <a:rPr lang="en-US" sz="1200" dirty="0">
                <a:solidFill>
                  <a:srgbClr val="161616"/>
                </a:solidFill>
              </a:rPr>
              <a:t>​</a:t>
            </a:r>
          </a:p>
          <a:p>
            <a:pPr marL="185420" lvl="0" defTabSz="457200">
              <a:spcAft>
                <a:spcPts val="0"/>
              </a:spcAft>
              <a:defRPr/>
            </a:pPr>
            <a:endParaRPr lang="en-GB" sz="1200" dirty="0">
              <a:solidFill>
                <a:srgbClr val="161616"/>
              </a:solidFill>
            </a:endParaRPr>
          </a:p>
          <a:p>
            <a:pPr marL="185420" lvl="0" defTabSz="457200">
              <a:spcAft>
                <a:spcPts val="0"/>
              </a:spcAft>
              <a:defRPr/>
            </a:pPr>
            <a:r>
              <a:rPr lang="en-GB" sz="1200" dirty="0">
                <a:solidFill>
                  <a:srgbClr val="161616"/>
                </a:solidFill>
              </a:rPr>
              <a:t>Candidates selected for longlisting will be invited for a Preliminary Interview with GatenbySanderson to further explore their skills and experience.</a:t>
            </a:r>
            <a:r>
              <a:rPr lang="en-US" sz="1200" dirty="0">
                <a:solidFill>
                  <a:srgbClr val="161616"/>
                </a:solidFill>
              </a:rPr>
              <a:t>​</a:t>
            </a:r>
            <a:endParaRPr lang="en-GB" sz="1200" dirty="0">
              <a:solidFill>
                <a:prstClr val="black"/>
              </a:solidFill>
              <a:cs typeface="Arial"/>
            </a:endParaRPr>
          </a:p>
          <a:p>
            <a:pPr marL="185420" lvl="0" defTabSz="457200">
              <a:spcAft>
                <a:spcPts val="0"/>
              </a:spcAft>
              <a:defRPr/>
            </a:pPr>
            <a:endParaRPr lang="en-GB" sz="1200" kern="1400" dirty="0">
              <a:solidFill>
                <a:srgbClr val="000000"/>
              </a:solidFill>
              <a:cs typeface="Arial"/>
            </a:endParaRPr>
          </a:p>
          <a:p>
            <a:pPr marL="185420" lvl="0" defTabSz="457200">
              <a:spcAft>
                <a:spcPts val="0"/>
              </a:spcAft>
              <a:defRPr/>
            </a:pPr>
            <a:r>
              <a:rPr lang="en-GB" sz="1200" kern="1400" dirty="0">
                <a:solidFill>
                  <a:srgbClr val="000000"/>
                </a:solidFill>
                <a:cs typeface="Arial"/>
              </a:rPr>
              <a:t>Candidates applying under the Disability Confident who meet the minimum selection criteria in the job specification are guaranteed an interview.</a:t>
            </a:r>
          </a:p>
          <a:p>
            <a:pPr marL="185420">
              <a:spcAft>
                <a:spcPts val="0"/>
              </a:spcAft>
              <a:defRPr/>
            </a:pPr>
            <a:endParaRPr lang="en-GB" sz="1200" b="1" kern="1400" dirty="0">
              <a:solidFill>
                <a:srgbClr val="00A34D"/>
              </a:solidFill>
              <a:cs typeface="Arial"/>
            </a:endParaRPr>
          </a:p>
          <a:p>
            <a:pPr marL="185420">
              <a:spcAft>
                <a:spcPts val="0"/>
              </a:spcAft>
              <a:defRPr/>
            </a:pPr>
            <a:r>
              <a:rPr lang="en-GB" sz="1200" b="1" kern="1400" dirty="0">
                <a:solidFill>
                  <a:srgbClr val="00A34D"/>
                </a:solidFill>
                <a:cs typeface="Arial"/>
              </a:rPr>
              <a:t>Shortlist</a:t>
            </a:r>
            <a:endParaRPr lang="en-US" sz="1200" dirty="0">
              <a:solidFill>
                <a:srgbClr val="00A34D"/>
              </a:solidFill>
              <a:cs typeface="Arial"/>
            </a:endParaRPr>
          </a:p>
          <a:p>
            <a:pPr marL="185420" lvl="0">
              <a:spcAft>
                <a:spcPts val="0"/>
              </a:spcAft>
              <a:defRPr/>
            </a:pPr>
            <a:endParaRPr lang="en-GB" sz="1200" kern="1400" dirty="0">
              <a:solidFill/>
              <a:cs typeface="Arial" panose="020B0604020202020204" pitchFamily="34" charset="0"/>
            </a:endParaRPr>
          </a:p>
          <a:p>
            <a:pPr marL="185420" lvl="0">
              <a:spcAft>
                <a:spcPts val="0"/>
              </a:spcAft>
              <a:defRPr/>
            </a:pPr>
            <a:r>
              <a:rPr lang="en-GB" sz="1200" kern="1400" dirty="0">
                <a:solidFill/>
                <a:cs typeface="Arial" panose="020B0604020202020204" pitchFamily="34" charset="0"/>
              </a:rPr>
              <a:t>The vacancy holder will review reports on those longlisted and will select a shortlist of candidates whose applications best demonstrate suitability for the role, by considering the evidence provided against the essential criteria set out in the Person Specification.</a:t>
            </a:r>
          </a:p>
          <a:p>
            <a:pPr marL="185420">
              <a:spcAft>
                <a:spcPts val="0"/>
              </a:spcAft>
              <a:defRPr/>
            </a:pPr>
            <a:endParaRPr lang="en-GB" sz="1200" b="1" kern="1400" dirty="0">
              <a:solidFill>
                <a:srgbClr val="00A34D"/>
              </a:solidFill>
              <a:cs typeface="Arial"/>
            </a:endParaRPr>
          </a:p>
          <a:p>
            <a:pPr marL="185420">
              <a:spcAft>
                <a:spcPts val="0"/>
              </a:spcAft>
              <a:defRPr/>
            </a:pPr>
            <a:r>
              <a:rPr lang="en-GB" sz="1200" b="1" kern="1400" dirty="0">
                <a:solidFill>
                  <a:srgbClr val="00A34D"/>
                </a:solidFill>
                <a:cs typeface="Arial"/>
              </a:rPr>
              <a:t>Assessment</a:t>
            </a:r>
          </a:p>
          <a:p>
            <a:pPr marL="185420">
              <a:spcAft>
                <a:spcPts val="0"/>
              </a:spcAft>
              <a:defRPr/>
            </a:pPr>
            <a:endParaRPr lang="en-GB" sz="1200" kern="1400" dirty="0">
              <a:solidFill/>
              <a:cs typeface="Arial"/>
            </a:endParaRPr>
          </a:p>
          <a:p>
            <a:pPr marL="185420">
              <a:spcAft>
                <a:spcPts val="0"/>
              </a:spcAft>
              <a:defRPr/>
            </a:pPr>
            <a:r>
              <a:rPr lang="en-GB" sz="1200" kern="1400" dirty="0">
                <a:solidFill/>
                <a:cs typeface="Arial"/>
              </a:rPr>
              <a:t>Shortlisted candidates will be asked to complete psychometric assessments in advance of final interview.</a:t>
            </a:r>
            <a:endParaRPr lang="en-US" sz="1200" dirty="0">
              <a:cs typeface="Arial"/>
            </a:endParaRPr>
          </a:p>
          <a:p>
            <a:pPr marL="185420" lvl="0">
              <a:spcAft>
                <a:spcPts val="0"/>
              </a:spcAft>
              <a:defRPr/>
            </a:pPr>
            <a:endParaRPr lang="en-GB" sz="1200" b="1" kern="1400" dirty="0">
              <a:solidFill>
                <a:srgbClr val="00104D"/>
              </a:solidFill>
              <a:latin typeface="Arial"/>
              <a:cs typeface="Arial"/>
            </a:endParaRPr>
          </a:p>
          <a:p>
            <a:pPr marL="185420" lvl="0" defTabSz="457200">
              <a:spcAft>
                <a:spcPts val="0"/>
              </a:spcAft>
              <a:defRPr/>
            </a:pPr>
            <a:endParaRPr lang="en-GB" sz="1200" b="1" kern="1400" dirty="0">
              <a:solidFill>
                <a:srgbClr val="00104D"/>
              </a:solidFill>
              <a:latin typeface="Arial"/>
              <a:cs typeface="Arial"/>
            </a:endParaRPr>
          </a:p>
          <a:p>
            <a:pPr marL="185420" lvl="0" defTabSz="457200">
              <a:spcAft>
                <a:spcPts val="0"/>
              </a:spcAft>
              <a:defRPr/>
            </a:pPr>
            <a:endParaRPr lang="en-GB" sz="1200" b="1" kern="1400" dirty="0">
              <a:solidFill>
                <a:srgbClr val="00104D"/>
              </a:solidFill>
              <a:latin typeface="Arial"/>
              <a:cs typeface="Arial"/>
            </a:endParaRPr>
          </a:p>
          <a:p>
            <a:pPr marL="185420" lvl="0" defTabSz="457200">
              <a:spcAft>
                <a:spcPts val="0"/>
              </a:spcAft>
              <a:defRPr/>
            </a:pPr>
            <a:endParaRPr lang="en-GB" sz="1200" b="1" kern="1400" dirty="0">
              <a:solidFill>
                <a:srgbClr val="00104D"/>
              </a:solidFill>
              <a:latin typeface="Arial"/>
              <a:cs typeface="Arial"/>
            </a:endParaRPr>
          </a:p>
          <a:p>
            <a:pPr marL="185420" lvl="0" defTabSz="457200">
              <a:spcAft>
                <a:spcPts val="0"/>
              </a:spcAft>
              <a:defRPr/>
            </a:pPr>
            <a:endParaRPr lang="en-GB" sz="1200" b="1" kern="1400" dirty="0">
              <a:solidFill>
                <a:srgbClr val="00104D"/>
              </a:solidFill>
              <a:latin typeface="Arial"/>
              <a:cs typeface="Arial"/>
            </a:endParaRPr>
          </a:p>
          <a:p>
            <a:pPr marL="185420" lvl="0" defTabSz="457200">
              <a:spcAft>
                <a:spcPts val="0"/>
              </a:spcAft>
              <a:defRPr/>
            </a:pPr>
            <a:endParaRPr lang="en-GB" sz="1200" b="1" kern="1400" dirty="0">
              <a:solidFill>
                <a:srgbClr val="00104D"/>
              </a:solidFill>
              <a:latin typeface="Arial"/>
              <a:cs typeface="Arial"/>
            </a:endParaRPr>
          </a:p>
          <a:p>
            <a:pPr marL="185420" lvl="0" defTabSz="457200">
              <a:spcAft>
                <a:spcPts val="0"/>
              </a:spcAft>
              <a:defRPr/>
            </a:pPr>
            <a:endParaRPr lang="en-GB" sz="1200" b="1" kern="1400" dirty="0">
              <a:solidFill>
                <a:srgbClr val="00104D"/>
              </a:solidFill>
              <a:latin typeface="Arial"/>
              <a:cs typeface="Arial"/>
            </a:endParaRPr>
          </a:p>
          <a:p>
            <a:pPr marL="185420" lvl="0" defTabSz="457200">
              <a:spcAft>
                <a:spcPts val="0"/>
              </a:spcAft>
              <a:defRPr/>
            </a:pPr>
            <a:endParaRPr lang="en-GB" sz="1200" b="1" kern="1400" dirty="0">
              <a:solidFill>
                <a:srgbClr val="00104D"/>
              </a:solidFill>
              <a:latin typeface="Arial"/>
              <a:cs typeface="Arial"/>
            </a:endParaRPr>
          </a:p>
          <a:p>
            <a:pPr marL="185420" lvl="0" defTabSz="457200">
              <a:spcAft>
                <a:spcPts val="0"/>
              </a:spcAft>
              <a:defRPr/>
            </a:pPr>
            <a:endParaRPr lang="en-GB" sz="1200" b="1" kern="1400" dirty="0">
              <a:solidFill>
                <a:srgbClr val="00104D"/>
              </a:solidFill>
              <a:latin typeface="Arial"/>
              <a:cs typeface="Arial"/>
            </a:endParaRPr>
          </a:p>
        </p:txBody>
      </p:sp>
      <p:sp>
        <p:nvSpPr>
          <p:cNvPr id="2" name="TextBox 1">
            <a:extLst>
              <a:ext uri="{FF2B5EF4-FFF2-40B4-BE49-F238E27FC236}">
                <a16:creationId xmlns:a16="http://schemas.microsoft.com/office/drawing/2014/main" id="{F94BB4F5-672B-9670-1B44-991808CDECC8}"/>
              </a:ext>
            </a:extLst>
          </p:cNvPr>
          <p:cNvSpPr txBox="1"/>
          <p:nvPr/>
        </p:nvSpPr>
        <p:spPr>
          <a:xfrm>
            <a:off x="5801032" y="777240"/>
            <a:ext cx="5397910" cy="5078313"/>
          </a:xfrm>
          <a:prstGeom prst="rect">
            <a:avLst/>
          </a:prstGeom>
          <a:noFill/>
        </p:spPr>
        <p:txBody>
          <a:bodyPr wrap="square" rtlCol="0">
            <a:spAutoFit/>
          </a:bodyPr>
          <a:lstStyle/>
          <a:p>
            <a:r>
              <a:rPr lang="en-GB" sz="1200" b="1" kern="1400" dirty="0">
                <a:solidFill>
                  <a:srgbClr val="00A34D"/>
                </a:solidFill>
                <a:cs typeface="Arial" panose="020B0604020202020204" pitchFamily="34" charset="0"/>
              </a:rPr>
              <a:t>Final Interview</a:t>
            </a:r>
          </a:p>
          <a:p>
            <a:endParaRPr lang="en-GB" sz="1200" b="1" kern="1400" dirty="0">
              <a:solidFill>
                <a:srgbClr val="00104D"/>
              </a:solidFill>
              <a:cs typeface="Arial" panose="020B0604020202020204" pitchFamily="34" charset="0"/>
            </a:endParaRPr>
          </a:p>
          <a:p>
            <a:r>
              <a:rPr lang="en-US" sz="1200" dirty="0">
                <a:solidFill/>
              </a:rPr>
              <a:t>You will be asked to attend a panel interview in order to have a more in-depth discussion of your previous experience and professional competence in relation to the criteria set out in “The Role” section. The interview panel may give a presentation topic to candidates for preparation ahead of the interview.</a:t>
            </a:r>
          </a:p>
          <a:p>
            <a:endParaRPr lang="en-US" sz="1200" dirty="0"/>
          </a:p>
          <a:p>
            <a:r>
              <a:rPr lang="en-US" sz="1200" dirty="0">
                <a:solidFill/>
              </a:rPr>
              <a:t>The interview day will also include:</a:t>
            </a:r>
            <a:br>
              <a:rPr lang="en-US" sz="1200" dirty="0"/>
            </a:br>
            <a:r>
              <a:rPr lang="en-US" sz="1200" dirty="0"/>
              <a:t>-   </a:t>
            </a:r>
            <a:r>
              <a:rPr lang="en-US" sz="1200" dirty="0">
                <a:solidFill/>
              </a:rPr>
              <a:t>A scenario exercise</a:t>
            </a:r>
          </a:p>
          <a:p>
            <a:pPr marL="171450" indent="-171450">
              <a:buFontTx/>
              <a:buChar char="-"/>
            </a:pPr>
            <a:r>
              <a:rPr lang="en-US" sz="1200" dirty="0">
                <a:solidFill/>
              </a:rPr>
              <a:t>A staff engagement exercise</a:t>
            </a:r>
            <a:endParaRPr lang="en-GB" sz="1200" dirty="0"/>
          </a:p>
          <a:p>
            <a:r>
              <a:rPr lang="en-US" sz="1200" dirty="0">
                <a:solidFill/>
              </a:rPr>
              <a:t> </a:t>
            </a:r>
            <a:endParaRPr lang="en-GB" sz="1200" dirty="0"/>
          </a:p>
          <a:p>
            <a:r>
              <a:rPr lang="en-GB" sz="1200" dirty="0">
                <a:solidFill/>
              </a:rPr>
              <a:t>Interviews are schedule to take place </a:t>
            </a:r>
            <a:r>
              <a:rPr lang="en-GB" sz="1200" b="1" dirty="0">
                <a:solidFill/>
              </a:rPr>
              <a:t>in person in Birmingham.</a:t>
            </a:r>
            <a:endParaRPr lang="en-GB" sz="1200" dirty="0"/>
          </a:p>
          <a:p>
            <a:endParaRPr lang="en-GB" sz="1200" dirty="0"/>
          </a:p>
          <a:p>
            <a:r>
              <a:rPr lang="en-GB" sz="1200" dirty="0">
                <a:solidFill/>
              </a:rPr>
              <a:t>Further details will be provided to shortlisted candidates</a:t>
            </a:r>
            <a:r>
              <a:rPr lang="en-GB" sz="1200" b="1" dirty="0">
                <a:solidFill/>
              </a:rPr>
              <a:t>. It is unlikely to be possible to secure </a:t>
            </a:r>
            <a:r>
              <a:rPr lang="en-GB" sz="1200" dirty="0">
                <a:solidFill/>
              </a:rPr>
              <a:t>alternative dates for interview but do highlight any availability issues on your application.</a:t>
            </a:r>
          </a:p>
          <a:p>
            <a:endParaRPr lang="en-GB" sz="1200" b="1" kern="1400" dirty="0">
              <a:solidFill>
                <a:srgbClr val="00104D"/>
              </a:solidFill>
              <a:cs typeface="Arial" panose="020B0604020202020204" pitchFamily="34" charset="0"/>
            </a:endParaRPr>
          </a:p>
          <a:p>
            <a:r>
              <a:rPr lang="en-GB" sz="1200" b="1" kern="1400" dirty="0">
                <a:solidFill>
                  <a:srgbClr val="00A34D"/>
                </a:solidFill>
                <a:cs typeface="Arial" panose="020B0604020202020204" pitchFamily="34" charset="0"/>
              </a:rPr>
              <a:t>Outcome and Feedback</a:t>
            </a:r>
          </a:p>
          <a:p>
            <a:endParaRPr lang="en-GB" sz="1200" b="1" kern="1400" dirty="0">
              <a:solidFill>
                <a:srgbClr val="00104D"/>
              </a:solidFill>
              <a:cs typeface="Arial" panose="020B0604020202020204" pitchFamily="34" charset="0"/>
            </a:endParaRPr>
          </a:p>
          <a:p>
            <a:r>
              <a:rPr lang="en-GB" sz="1200" dirty="0">
                <a:solidFill/>
              </a:rPr>
              <a:t>The timeline in this pack indicates the date by which decisions are expected to be made – all candidates will be advised of the outcome of their application as soon as possible thereafter. </a:t>
            </a:r>
          </a:p>
          <a:p>
            <a:r>
              <a:rPr lang="en-GB" sz="1200" dirty="0">
                <a:solidFill/>
              </a:rPr>
              <a:t> </a:t>
            </a:r>
          </a:p>
          <a:p>
            <a:r>
              <a:rPr lang="en-GB" sz="1200" dirty="0">
                <a:solidFill/>
              </a:rPr>
              <a:t>Unfortunately, we are only able to offer feedback to candidates who are shortlisted and attend interview. Candidates who pass the interview, but are not offered a post, may be kept on a reserve list for 6 months for similar roles that arise.</a:t>
            </a:r>
          </a:p>
        </p:txBody>
      </p:sp>
      <p:sp>
        <p:nvSpPr>
          <p:cNvPr id="7" name="TextBox 6">
            <a:extLst>
              <a:ext uri="{FF2B5EF4-FFF2-40B4-BE49-F238E27FC236}">
                <a16:creationId xmlns:a16="http://schemas.microsoft.com/office/drawing/2014/main" id="{24867699-1B67-3A3B-0609-85049C456C1E}"/>
              </a:ext>
            </a:extLst>
          </p:cNvPr>
          <p:cNvSpPr txBox="1"/>
          <p:nvPr/>
        </p:nvSpPr>
        <p:spPr>
          <a:xfrm>
            <a:off x="5149850" y="6617196"/>
            <a:ext cx="1313180" cy="276999"/>
          </a:xfrm>
          <a:prstGeom prst="rect">
            <a:avLst/>
          </a:prstGeom>
          <a:noFill/>
        </p:spPr>
        <p:txBody>
          <a:bodyPr wrap="none" rtlCol="0">
            <a:spAutoFit/>
          </a:bodyPr>
          <a:lstStyle/>
          <a:p>
            <a:r>
              <a:rPr lang="en-GB" sz="1200" dirty="0">
                <a:solidFill>
                  <a:srgbClr val="FF0000"/>
                </a:solidFill>
              </a:rPr>
              <a:t>CONFIDENTIAL</a:t>
            </a:r>
          </a:p>
        </p:txBody>
      </p:sp>
      <p:sp>
        <p:nvSpPr>
          <p:cNvPr id="9" name="TextBox 8">
            <a:extLst>
              <a:ext uri="{FF2B5EF4-FFF2-40B4-BE49-F238E27FC236}">
                <a16:creationId xmlns:a16="http://schemas.microsoft.com/office/drawing/2014/main" id="{1BCBDF2A-53B0-8904-BB18-15760D446A19}"/>
              </a:ext>
            </a:extLst>
          </p:cNvPr>
          <p:cNvSpPr txBox="1"/>
          <p:nvPr/>
        </p:nvSpPr>
        <p:spPr>
          <a:xfrm>
            <a:off x="495300" y="314325"/>
            <a:ext cx="4991100" cy="369332"/>
          </a:xfrm>
          <a:prstGeom prst="rect">
            <a:avLst/>
          </a:prstGeom>
          <a:noFill/>
        </p:spPr>
        <p:txBody>
          <a:bodyPr wrap="square" rtlCol="0">
            <a:spAutoFit/>
          </a:bodyPr>
          <a:lstStyle/>
          <a:p>
            <a:r>
              <a:rPr lang="en-GB" b="1" u="sng" dirty="0">
                <a:solidFill>
                  <a:srgbClr val="00A33B"/>
                </a:solidFill>
              </a:rPr>
              <a:t>The Selection Process</a:t>
            </a:r>
          </a:p>
        </p:txBody>
      </p:sp>
    </p:spTree>
  </p:cSld>
  <p:clrMapOvr>
    <a:masterClrMapping/>
  </p:clrMapOvr>
</p:sld>
</file>

<file path=ppt/theme/theme1.xml><?xml version="1.0" encoding="utf-8"?>
<a:theme xmlns:a="http://schemas.openxmlformats.org/drawingml/2006/main" name="PPT template final">
  <a:themeElements>
    <a:clrScheme name="EA 2017">
      <a:dk1>
        <a:srgbClr val="000000"/>
      </a:dk1>
      <a:lt1>
        <a:srgbClr val="FFFFFF"/>
      </a:lt1>
      <a:dk2>
        <a:srgbClr val="00AF41"/>
      </a:dk2>
      <a:lt2>
        <a:srgbClr val="034B89"/>
      </a:lt2>
      <a:accent1>
        <a:srgbClr val="00AF41"/>
      </a:accent1>
      <a:accent2>
        <a:srgbClr val="034B89"/>
      </a:accent2>
      <a:accent3>
        <a:srgbClr val="B2C326"/>
      </a:accent3>
      <a:accent4>
        <a:srgbClr val="54BCE7"/>
      </a:accent4>
      <a:accent5>
        <a:srgbClr val="D95F15"/>
      </a:accent5>
      <a:accent6>
        <a:srgbClr val="7F7F7F"/>
      </a:accent6>
      <a:hlink>
        <a:srgbClr val="000000"/>
      </a:hlink>
      <a:folHlink>
        <a:srgbClr val="B2C326"/>
      </a:folHlink>
    </a:clrScheme>
    <a:fontScheme name="Environment Agenc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9B05AC9D-AB50-4BC0-9AAA-CD43FC1410A8}" vid="{7D53184C-6685-4AA2-9AF0-354030E33E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9725B25E1A1264B8070335C0DA36CBE" ma:contentTypeVersion="19" ma:contentTypeDescription="Create a new document." ma:contentTypeScope="" ma:versionID="d812c65a437a5d4bc0635ae0813a04e7">
  <xsd:schema xmlns:xsd="http://www.w3.org/2001/XMLSchema" xmlns:xs="http://www.w3.org/2001/XMLSchema" xmlns:p="http://schemas.microsoft.com/office/2006/metadata/properties" xmlns:ns2="7e7e6e7a-13a6-49a4-bc69-fe3c87fbd203" xmlns:ns3="de81e092-3e17-4ac9-a103-0ebb755a4be7" xmlns:ns4="http://schemas.microsoft.com/sharepoint/v4" targetNamespace="http://schemas.microsoft.com/office/2006/metadata/properties" ma:root="true" ma:fieldsID="0959f6b3fd4c7c750c1bdab06dcb1611" ns2:_="" ns3:_="" ns4:_="">
    <xsd:import namespace="7e7e6e7a-13a6-49a4-bc69-fe3c87fbd203"/>
    <xsd:import namespace="de81e092-3e17-4ac9-a103-0ebb755a4be7"/>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MediaServiceOCR" minOccurs="0"/>
                <xsd:element ref="ns2:SharedWithUsers" minOccurs="0"/>
                <xsd:element ref="ns2:SharedWithDetails" minOccurs="0"/>
                <xsd:element ref="ns3:MediaServiceLocation" minOccurs="0"/>
                <xsd:element ref="ns3:MediaServiceObjectDetectorVersions" minOccurs="0"/>
                <xsd:element ref="ns3:MediaServiceSearchProperties" minOccurs="0"/>
                <xsd:element ref="ns4:IconOverlay" minOccurs="0"/>
                <xsd:element ref="ns3:lcf76f155ced4ddcb4097134ff3c332f"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7e6e7a-13a6-49a4-bc69-fe3c87fbd20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5" nillable="true" ma:displayName="Taxonomy Catch All Column" ma:hidden="true" ma:list="{ab7ddcf4-ad74-4454-bc69-4ab5f76ba510}" ma:internalName="TaxCatchAll" ma:showField="CatchAllData" ma:web="7e7e6e7a-13a6-49a4-bc69-fe3c87fbd203">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e81e092-3e17-4ac9-a103-0ebb755a4be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21" nillable="true" ma:displayName="Location" ma:description="" ma:indexed="true" ma:internalName="MediaServiceLocation" ma:readOnly="true">
      <xsd:simpleType>
        <xsd:restriction base="dms:Text"/>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50e2584f-f86f-485c-be91-37fa2930a968" ma:termSetId="09814cd3-568e-fe90-9814-8d621ff8fb84" ma:anchorId="fba54fb3-c3e1-fe81-a776-ca4b69148c4d" ma:open="true" ma:isKeyword="false">
      <xsd:complexType>
        <xsd:sequence>
          <xsd:element ref="pc:Terms" minOccurs="0" maxOccurs="1"/>
        </xsd:sequence>
      </xsd:complex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4"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e81e092-3e17-4ac9-a103-0ebb755a4be7">
      <Terms xmlns="http://schemas.microsoft.com/office/infopath/2007/PartnerControls"/>
    </lcf76f155ced4ddcb4097134ff3c332f>
    <TaxCatchAll xmlns="7e7e6e7a-13a6-49a4-bc69-fe3c87fbd203" xsi:nil="true"/>
    <IconOverlay xmlns="http://schemas.microsoft.com/sharepoint/v4" xsi:nil="true"/>
    <_dlc_DocId xmlns="7e7e6e7a-13a6-49a4-bc69-fe3c87fbd203">HYZ46HZVN4PN-1344190114-3681184</_dlc_DocId>
    <_dlc_DocIdUrl xmlns="7e7e6e7a-13a6-49a4-bc69-fe3c87fbd203">
      <Url>https://gatenbysandersonltd.sharepoint.com/sites/GSL/_layouts/15/DocIdRedir.aspx?ID=HYZ46HZVN4PN-1344190114-3681184</Url>
      <Description>HYZ46HZVN4PN-1344190114-3681184</Description>
    </_dlc_DocIdUrl>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CE688D06-DB8A-4538-A534-A11E7781493A}"/>
</file>

<file path=customXml/itemProps2.xml><?xml version="1.0" encoding="utf-8"?>
<ds:datastoreItem xmlns:ds="http://schemas.openxmlformats.org/officeDocument/2006/customXml" ds:itemID="{B46AD994-1824-4353-8452-CBF2F39EB1AB}">
  <ds:schemaRefs>
    <ds:schemaRef ds:uri="http://purl.org/dc/elements/1.1/"/>
    <ds:schemaRef ds:uri="http://schemas.microsoft.com/office/2006/documentManagement/types"/>
    <ds:schemaRef ds:uri="662745e8-e224-48e8-a2e3-254862b8c2f5"/>
    <ds:schemaRef ds:uri="http://schemas.openxmlformats.org/package/2006/metadata/core-properties"/>
    <ds:schemaRef ds:uri="http://schemas.microsoft.com/office/2006/metadata/properties"/>
    <ds:schemaRef ds:uri="http://purl.org/dc/dcmitype/"/>
    <ds:schemaRef ds:uri="302dd4bb-00df-45d8-b6d2-f8dfeb4316e2"/>
    <ds:schemaRef ds:uri="http://purl.org/dc/terms/"/>
    <ds:schemaRef ds:uri="http://schemas.microsoft.com/office/infopath/2007/PartnerControls"/>
    <ds:schemaRef ds:uri="756f06be-df8d-407c-801b-3e648634a2f3"/>
    <ds:schemaRef ds:uri="http://www.w3.org/XML/1998/namespace"/>
  </ds:schemaRefs>
</ds:datastoreItem>
</file>

<file path=customXml/itemProps3.xml><?xml version="1.0" encoding="utf-8"?>
<ds:datastoreItem xmlns:ds="http://schemas.openxmlformats.org/officeDocument/2006/customXml" ds:itemID="{53B3A79D-67F5-407F-9150-28E70799FAE0}">
  <ds:schemaRefs>
    <ds:schemaRef ds:uri="http://schemas.microsoft.com/sharepoint/v3/contenttype/forms"/>
  </ds:schemaRefs>
</ds:datastoreItem>
</file>

<file path=customXml/itemProps4.xml><?xml version="1.0" encoding="utf-8"?>
<ds:datastoreItem xmlns:ds="http://schemas.openxmlformats.org/officeDocument/2006/customXml" ds:itemID="{FDC61175-4869-4562-A5BA-A4FDBE8C009B}"/>
</file>

<file path=docProps/app.xml><?xml version="1.0" encoding="utf-8"?>
<Properties xmlns="http://schemas.openxmlformats.org/officeDocument/2006/extended-properties" xmlns:vt="http://schemas.openxmlformats.org/officeDocument/2006/docPropsVTypes">
  <TotalTime>162</TotalTime>
  <Words>5015</Words>
  <Application>Microsoft Office PowerPoint</Application>
  <PresentationFormat>Widescreen</PresentationFormat>
  <Paragraphs>333</Paragraphs>
  <Slides>15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15</vt:i4>
      </vt:variant>
    </vt:vector>
  </HeadingPairs>
  <TitlesOfParts>
    <vt:vector size="23" baseType="lpstr">
      <vt:lpstr>Aptos</vt:lpstr>
      <vt:lpstr>Arial</vt:lpstr>
      <vt:lpstr>Arial Unicode MS</vt:lpstr>
      <vt:lpstr>Calibri</vt:lpstr>
      <vt:lpstr>Helvetica Neue</vt:lpstr>
      <vt:lpstr>Symbol</vt:lpstr>
      <vt:lpstr>Times New Roman</vt:lpstr>
      <vt:lpstr>PPT template final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Olivia Robinson</dc:creator>
  <cp:lastModifiedBy>Olivia Robinson</cp:lastModifiedBy>
  <cp:revision>6</cp:revision>
  <dcterms:created xsi:type="dcterms:W3CDTF">2026-02-10T15:20:09Z</dcterms:created>
  <dcterms:modified xsi:type="dcterms:W3CDTF">2026-09-03T09:15:56Z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d443abc-0478-4314-a1b9-303c8d4496d2_Enabled">
    <vt:lpwstr>true</vt:lpwstr>
  </property>
  <property fmtid="{D5CDD505-2E9C-101B-9397-08002B2CF9AE}" pid="3" name="MSIP_Label_fd443abc-0478-4314-a1b9-303c8d4496d2_SetDate">
    <vt:lpwstr>2026-02-10T15:30:42Z</vt:lpwstr>
  </property>
  <property fmtid="{D5CDD505-2E9C-101B-9397-08002B2CF9AE}" pid="4" name="MSIP_Label_fd443abc-0478-4314-a1b9-303c8d4496d2_Method">
    <vt:lpwstr>Privileged</vt:lpwstr>
  </property>
  <property fmtid="{D5CDD505-2E9C-101B-9397-08002B2CF9AE}" pid="5" name="MSIP_Label_fd443abc-0478-4314-a1b9-303c8d4496d2_Name">
    <vt:lpwstr>CONFIDENTIAL</vt:lpwstr>
  </property>
  <property fmtid="{D5CDD505-2E9C-101B-9397-08002B2CF9AE}" pid="6" name="MSIP_Label_fd443abc-0478-4314-a1b9-303c8d4496d2_SiteId">
    <vt:lpwstr>9ae6db0e-23ea-4e89-bd99-9e3ad2a2d457</vt:lpwstr>
  </property>
  <property fmtid="{D5CDD505-2E9C-101B-9397-08002B2CF9AE}" pid="7" name="MSIP_Label_fd443abc-0478-4314-a1b9-303c8d4496d2_ActionId">
    <vt:lpwstr>9f6a66c2-150c-47ef-9cc9-e9ba041306e4</vt:lpwstr>
  </property>
  <property fmtid="{D5CDD505-2E9C-101B-9397-08002B2CF9AE}" pid="8" name="MSIP_Label_fd443abc-0478-4314-a1b9-303c8d4496d2_ContentBits">
    <vt:lpwstr>2</vt:lpwstr>
  </property>
  <property fmtid="{D5CDD505-2E9C-101B-9397-08002B2CF9AE}" pid="9" name="MSIP_Label_fd443abc-0478-4314-a1b9-303c8d4496d2_Tag">
    <vt:lpwstr>10, 0, 1, 1</vt:lpwstr>
  </property>
  <property fmtid="{D5CDD505-2E9C-101B-9397-08002B2CF9AE}" pid="10" name="ClassificationContentMarkingFooterLocations">
    <vt:lpwstr>Office Theme:8</vt:lpwstr>
  </property>
  <property fmtid="{D5CDD505-2E9C-101B-9397-08002B2CF9AE}" pid="11" name="ClassificationContentMarkingFooterText">
    <vt:lpwstr>CONFIDENTIAL</vt:lpwstr>
  </property>
  <property fmtid="{D5CDD505-2E9C-101B-9397-08002B2CF9AE}" pid="12" name="ContentTypeId">
    <vt:lpwstr>0x010100A9725B25E1A1264B8070335C0DA36CBE</vt:lpwstr>
  </property>
  <property fmtid="{D5CDD505-2E9C-101B-9397-08002B2CF9AE}" pid="13" name="_dlc_DocIdItemGuid">
    <vt:lpwstr>2675c531-9b8a-4503-8da3-80bd2272a77b</vt:lpwstr>
  </property>
  <property fmtid="{D5CDD505-2E9C-101B-9397-08002B2CF9AE}" pid="14" name="MediaServiceImageTags">
    <vt:lpwstr/>
  </property>
  <property fmtid="{D5CDD505-2E9C-101B-9397-08002B2CF9AE}" pid="15" name="lae2bfa7b6474897ab4a53f76ea236c7">
    <vt:lpwstr>Official|14c80daa-741b-422c-9722-f71693c9ede4</vt:lpwstr>
  </property>
  <property fmtid="{D5CDD505-2E9C-101B-9397-08002B2CF9AE}" pid="16" name="cf401361b24e474cb011be6eb76c0e76">
    <vt:lpwstr>Crown|69589897-2828-4761-976e-717fd8e631c9</vt:lpwstr>
  </property>
  <property fmtid="{D5CDD505-2E9C-101B-9397-08002B2CF9AE}" pid="17" name="InformationType">
    <vt:lpwstr/>
  </property>
  <property fmtid="{D5CDD505-2E9C-101B-9397-08002B2CF9AE}" pid="18" name="fe59e9859d6a491389c5b03567f5dda5">
    <vt:lpwstr/>
  </property>
  <property fmtid="{D5CDD505-2E9C-101B-9397-08002B2CF9AE}" pid="19" name="k85d23755b3a46b5a51451cf336b2e9b">
    <vt:lpwstr/>
  </property>
  <property fmtid="{D5CDD505-2E9C-101B-9397-08002B2CF9AE}" pid="20" name="Distribution">
    <vt:lpwstr/>
  </property>
  <property fmtid="{D5CDD505-2E9C-101B-9397-08002B2CF9AE}" pid="21" name="HOCopyrightLevel">
    <vt:lpwstr>1;#Crown|69589897-2828-4761-976e-717fd8e631c9</vt:lpwstr>
  </property>
  <property fmtid="{D5CDD505-2E9C-101B-9397-08002B2CF9AE}" pid="22" name="HOGovernmentSecurityClassification">
    <vt:lpwstr>2;#Official|14c80daa-741b-422c-9722-f71693c9ede4</vt:lpwstr>
  </property>
  <property fmtid="{D5CDD505-2E9C-101B-9397-08002B2CF9AE}" pid="23" name="OrganisationalUnit">
    <vt:lpwstr/>
  </property>
  <property fmtid="{D5CDD505-2E9C-101B-9397-08002B2CF9AE}" pid="24" name="n7493b4506bf40e28c373b1e51a33445">
    <vt:lpwstr/>
  </property>
  <property fmtid="{D5CDD505-2E9C-101B-9397-08002B2CF9AE}" pid="25" name="HOSiteType">
    <vt:lpwstr/>
  </property>
  <property fmtid="{D5CDD505-2E9C-101B-9397-08002B2CF9AE}" pid="26" name="ddeb1fd0a9ad4436a96525d34737dc44">
    <vt:lpwstr/>
  </property>
</Properties>
</file>